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7" roundtripDataSignature="AMtx7mgNIxLqiG13JMOQNICogk4uJuTB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customschemas.google.com/relationships/presentationmetadata" Target="meta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Clr>
                <a:schemeClr val="dk1"/>
              </a:buClr>
              <a:buSzPts val="1100"/>
              <a:buFont typeface="Arial"/>
              <a:buNone/>
            </a:pPr>
            <a:r>
              <a:rPr b="1" lang="en-US" sz="1100">
                <a:solidFill>
                  <a:srgbClr val="222222"/>
                </a:solidFill>
                <a:highlight>
                  <a:srgbClr val="FFFFFF"/>
                </a:highlight>
                <a:latin typeface="Arial"/>
                <a:ea typeface="Arial"/>
                <a:cs typeface="Arial"/>
                <a:sym typeface="Arial"/>
              </a:rPr>
              <a:t>How to Report Accurately Without Getting Cancelled Along the Way</a:t>
            </a:r>
            <a:endParaRPr b="1"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In a fast-moving digital environment, creating content that is accurate, engaging, and responsible can be challenging—especially when covering sensitive or polarizing topics.</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In this hands-on webinar, Factchequeado will share practical strategies for content creators to verify information using both traditional fact-checking methods and AI-powered verification tools, identify misinformation, and report responsibly while maintaining credibility with their audiences.</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We’ll also explore what it means to create content as a bilingual Latino creator speaking to the diverse and complex Latino communities in the United States. Using data and research about Latino audiences—including how they consume, share, and engage with information—we’ll discuss how creators can better understand who they are speaking to, avoid treating Latinos as a monolithic audience, and make more informed decisions about the topics, language, framing, and formats they use.</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The goal is to give creators practical tools to produce reliable, high-quality content, navigate public backlash and misinformation, and build trust with the communities they serve.</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5: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6: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7: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p8: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9: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1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11: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2: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12: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1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4: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p14: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5: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4" name="Google Shape;354;p15: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1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7: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17: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8: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18: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396" name="Google Shape;396;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397" name="Google Shape;397;p1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400" name="Google Shape;400;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0" name="Google Shape;410;p2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2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4: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p24: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1" name="Google Shape;491;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4" name="Google Shape;514;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2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2" name="Google Shape;532;p2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3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1" name="Google Shape;551;p3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3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3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3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3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4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p:nvPr>
            <p:ph idx="2" type="pic"/>
          </p:nvPr>
        </p:nvSpPr>
        <p:spPr>
          <a:xfrm>
            <a:off x="1792288" y="612775"/>
            <a:ext cx="5486400" cy="4114800"/>
          </a:xfrm>
          <a:prstGeom prst="rect">
            <a:avLst/>
          </a:prstGeom>
          <a:noFill/>
          <a:ln>
            <a:noFill/>
          </a:ln>
        </p:spPr>
      </p:sp>
      <p:sp>
        <p:nvSpPr>
          <p:cNvPr id="68" name="Google Shape;68;p4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hyperlink" Target="http://www.youtube.com/watch?v=fBIz-IPzOmM" TargetMode="External"/><Relationship Id="rId5"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0.png"/><Relationship Id="rId10" Type="http://schemas.openxmlformats.org/officeDocument/2006/relationships/image" Target="../media/image13.jpg"/><Relationship Id="rId9" Type="http://schemas.openxmlformats.org/officeDocument/2006/relationships/hyperlink" Target="http://drive.google.com/file/d/1asiMRzVMBtoJZu1dmQyYdFXlP-Do2vPJ/view" TargetMode="External"/><Relationship Id="rId5" Type="http://schemas.openxmlformats.org/officeDocument/2006/relationships/hyperlink" Target="http://drive.google.com/file/d/1qMugPAN_UXJAFwcCEgUAW2YUUbX5800F/view" TargetMode="External"/><Relationship Id="rId6" Type="http://schemas.openxmlformats.org/officeDocument/2006/relationships/image" Target="../media/image11.jpg"/><Relationship Id="rId7" Type="http://schemas.openxmlformats.org/officeDocument/2006/relationships/hyperlink" Target="http://drive.google.com/file/d/1wJZ6-Mu2UHUIAD0sYgX80cvgNk16TVGd/view" TargetMode="External"/><Relationship Id="rId8" Type="http://schemas.openxmlformats.org/officeDocument/2006/relationships/image" Target="../media/image1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17.png"/><Relationship Id="rId9"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87" name="Shape 87"/>
        <p:cNvGrpSpPr/>
        <p:nvPr/>
      </p:nvGrpSpPr>
      <p:grpSpPr>
        <a:xfrm>
          <a:off x="0" y="0"/>
          <a:ext cx="0" cy="0"/>
          <a:chOff x="0" y="0"/>
          <a:chExt cx="0" cy="0"/>
        </a:xfrm>
      </p:grpSpPr>
      <p:sp>
        <p:nvSpPr>
          <p:cNvPr id="88" name="Google Shape;88;p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396450" y="5078152"/>
            <a:ext cx="17495100" cy="5333100"/>
          </a:xfrm>
          <a:prstGeom prst="rect">
            <a:avLst/>
          </a:prstGeom>
          <a:noFill/>
          <a:ln>
            <a:noFill/>
          </a:ln>
        </p:spPr>
        <p:txBody>
          <a:bodyPr anchorCtr="0" anchor="t" bIns="0" lIns="0" spcFirstLastPara="1" rIns="0" wrap="square" tIns="0">
            <a:spAutoFit/>
          </a:bodyPr>
          <a:lstStyle/>
          <a:p>
            <a:pPr indent="0" lvl="0" marL="0" marR="0" rtl="0" algn="ctr">
              <a:lnSpc>
                <a:spcPct val="151309"/>
              </a:lnSpc>
              <a:spcBef>
                <a:spcPts val="0"/>
              </a:spcBef>
              <a:spcAft>
                <a:spcPts val="0"/>
              </a:spcAft>
              <a:buClr>
                <a:srgbClr val="000000"/>
              </a:buClr>
              <a:buSzPts val="5213"/>
              <a:buFont typeface="Arial"/>
              <a:buNone/>
            </a:pPr>
            <a:r>
              <a:rPr b="0" i="0" lang="en-US" sz="4913" u="none" cap="none" strike="noStrike">
                <a:solidFill>
                  <a:srgbClr val="000000"/>
                </a:solidFill>
                <a:latin typeface="Arial"/>
                <a:ea typeface="Arial"/>
                <a:cs typeface="Arial"/>
                <a:sym typeface="Arial"/>
              </a:rPr>
              <a:t>Strategies and data to identify </a:t>
            </a:r>
            <a:r>
              <a:rPr lang="en-US" sz="4913"/>
              <a:t>your audience</a:t>
            </a:r>
            <a:r>
              <a:rPr b="0" i="0" lang="en-US" sz="4913" u="none" cap="none" strike="noStrike">
                <a:solidFill>
                  <a:srgbClr val="000000"/>
                </a:solidFill>
                <a:latin typeface="Arial"/>
                <a:ea typeface="Arial"/>
                <a:cs typeface="Arial"/>
                <a:sym typeface="Arial"/>
              </a:rPr>
              <a:t> and counter misinformation</a:t>
            </a:r>
            <a:endParaRPr b="0" i="0" sz="4913" u="none" cap="none" strike="noStrike">
              <a:solidFill>
                <a:srgbClr val="000000"/>
              </a:solidFill>
              <a:latin typeface="Arial"/>
              <a:ea typeface="Arial"/>
              <a:cs typeface="Arial"/>
              <a:sym typeface="Arial"/>
            </a:endParaRPr>
          </a:p>
          <a:p>
            <a:pPr indent="0" lvl="0" marL="0" marR="0" rtl="0" algn="ctr">
              <a:lnSpc>
                <a:spcPct val="151309"/>
              </a:lnSpc>
              <a:spcBef>
                <a:spcPts val="0"/>
              </a:spcBef>
              <a:spcAft>
                <a:spcPts val="0"/>
              </a:spcAft>
              <a:buNone/>
            </a:pPr>
            <a:r>
              <a:t/>
            </a:r>
            <a:endParaRPr b="0" i="0" sz="4913" u="none" cap="none" strike="noStrike">
              <a:solidFill>
                <a:srgbClr val="000000"/>
              </a:solidFill>
              <a:latin typeface="Arial"/>
              <a:ea typeface="Arial"/>
              <a:cs typeface="Arial"/>
              <a:sym typeface="Arial"/>
            </a:endParaRPr>
          </a:p>
          <a:p>
            <a:pPr indent="0" lvl="0" marL="0" marR="0" rtl="0" algn="ctr">
              <a:lnSpc>
                <a:spcPct val="151309"/>
              </a:lnSpc>
              <a:spcBef>
                <a:spcPts val="0"/>
              </a:spcBef>
              <a:spcAft>
                <a:spcPts val="0"/>
              </a:spcAft>
              <a:buNone/>
            </a:pPr>
            <a:r>
              <a:rPr b="1" i="0" lang="en-US" sz="4913" u="none" cap="none" strike="noStrike">
                <a:solidFill>
                  <a:srgbClr val="000000"/>
                </a:solidFill>
                <a:latin typeface="Arial"/>
                <a:ea typeface="Arial"/>
                <a:cs typeface="Arial"/>
                <a:sym typeface="Arial"/>
              </a:rPr>
              <a:t>                                                       </a:t>
            </a:r>
            <a:endParaRPr sz="1100"/>
          </a:p>
          <a:p>
            <a:pPr indent="0" lvl="0" marL="0" marR="0" rtl="0" algn="ctr">
              <a:lnSpc>
                <a:spcPct val="151309"/>
              </a:lnSpc>
              <a:spcBef>
                <a:spcPts val="0"/>
              </a:spcBef>
              <a:spcAft>
                <a:spcPts val="0"/>
              </a:spcAft>
              <a:buNone/>
            </a:pPr>
            <a:r>
              <a:t/>
            </a:r>
            <a:endParaRPr b="1" i="0" sz="4913" u="none" cap="none" strike="noStrike">
              <a:solidFill>
                <a:srgbClr val="000000"/>
              </a:solidFill>
              <a:latin typeface="Arial"/>
              <a:ea typeface="Arial"/>
              <a:cs typeface="Arial"/>
              <a:sym typeface="Arial"/>
            </a:endParaRPr>
          </a:p>
        </p:txBody>
      </p:sp>
      <p:sp>
        <p:nvSpPr>
          <p:cNvPr id="92" name="Google Shape;92;p1"/>
          <p:cNvSpPr txBox="1"/>
          <p:nvPr/>
        </p:nvSpPr>
        <p:spPr>
          <a:xfrm>
            <a:off x="320132" y="2249241"/>
            <a:ext cx="17647800" cy="2359500"/>
          </a:xfrm>
          <a:prstGeom prst="rect">
            <a:avLst/>
          </a:prstGeom>
          <a:noFill/>
          <a:ln>
            <a:noFill/>
          </a:ln>
        </p:spPr>
        <p:txBody>
          <a:bodyPr anchorCtr="0" anchor="t" bIns="0" lIns="0" spcFirstLastPara="1" rIns="0" wrap="square" tIns="0">
            <a:spAutoFit/>
          </a:bodyPr>
          <a:lstStyle/>
          <a:p>
            <a:pPr indent="0" lvl="0" marL="0" marR="0" rtl="0" algn="ctr">
              <a:lnSpc>
                <a:spcPct val="151302"/>
              </a:lnSpc>
              <a:spcBef>
                <a:spcPts val="0"/>
              </a:spcBef>
              <a:spcAft>
                <a:spcPts val="0"/>
              </a:spcAft>
              <a:buClr>
                <a:srgbClr val="000000"/>
              </a:buClr>
              <a:buSzPts val="6565"/>
              <a:buFont typeface="Arial"/>
              <a:buNone/>
            </a:pPr>
            <a:r>
              <a:rPr b="1" i="0" lang="en-US" sz="6100" u="none" cap="none" strike="noStrike">
                <a:solidFill>
                  <a:srgbClr val="000000"/>
                </a:solidFill>
                <a:latin typeface="Arial"/>
                <a:ea typeface="Arial"/>
                <a:cs typeface="Arial"/>
                <a:sym typeface="Arial"/>
              </a:rPr>
              <a:t>HOW TO </a:t>
            </a:r>
            <a:r>
              <a:rPr b="1" lang="en-US" sz="6100"/>
              <a:t>REPORT ACCURATELY</a:t>
            </a:r>
            <a:r>
              <a:rPr b="1" i="0" lang="en-US" sz="6100" u="none" cap="none" strike="noStrike">
                <a:solidFill>
                  <a:srgbClr val="000000"/>
                </a:solidFill>
                <a:latin typeface="Arial"/>
                <a:ea typeface="Arial"/>
                <a:cs typeface="Arial"/>
                <a:sym typeface="Arial"/>
              </a:rPr>
              <a:t> WITHOUT</a:t>
            </a:r>
            <a:endParaRPr b="0" i="0" sz="1900" u="none" cap="none" strike="noStrike">
              <a:solidFill>
                <a:srgbClr val="000000"/>
              </a:solidFill>
              <a:latin typeface="Arial"/>
              <a:ea typeface="Arial"/>
              <a:cs typeface="Arial"/>
              <a:sym typeface="Arial"/>
            </a:endParaRPr>
          </a:p>
          <a:p>
            <a:pPr indent="0" lvl="0" marL="0" marR="0" rtl="0" algn="ctr">
              <a:lnSpc>
                <a:spcPct val="151302"/>
              </a:lnSpc>
              <a:spcBef>
                <a:spcPts val="0"/>
              </a:spcBef>
              <a:spcAft>
                <a:spcPts val="0"/>
              </a:spcAft>
              <a:buNone/>
            </a:pPr>
            <a:r>
              <a:rPr b="1" i="0" lang="en-US" sz="6100" u="none" cap="none" strike="noStrike">
                <a:solidFill>
                  <a:srgbClr val="000000"/>
                </a:solidFill>
                <a:latin typeface="Arial"/>
                <a:ea typeface="Arial"/>
                <a:cs typeface="Arial"/>
                <a:sym typeface="Arial"/>
              </a:rPr>
              <a:t>GETTING “CANCELED” ALONG THE WAY? </a:t>
            </a:r>
            <a:endParaRPr sz="1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96" name="Shape 96"/>
        <p:cNvGrpSpPr/>
        <p:nvPr/>
      </p:nvGrpSpPr>
      <p:grpSpPr>
        <a:xfrm>
          <a:off x="0" y="0"/>
          <a:ext cx="0" cy="0"/>
          <a:chOff x="0" y="0"/>
          <a:chExt cx="0" cy="0"/>
        </a:xfrm>
      </p:grpSpPr>
      <p:sp>
        <p:nvSpPr>
          <p:cNvPr id="97" name="Google Shape;97;p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 name="Google Shape;98;p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 name="Google Shape;99;p2"/>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0" name="Google Shape;100;p2"/>
          <p:cNvGrpSpPr/>
          <p:nvPr/>
        </p:nvGrpSpPr>
        <p:grpSpPr>
          <a:xfrm>
            <a:off x="11046496" y="1396941"/>
            <a:ext cx="1543082" cy="1543082"/>
            <a:chOff x="0" y="0"/>
            <a:chExt cx="673100" cy="673100"/>
          </a:xfrm>
        </p:grpSpPr>
        <p:sp>
          <p:nvSpPr>
            <p:cNvPr id="101" name="Google Shape;101;p2"/>
            <p:cNvSpPr/>
            <p:nvPr/>
          </p:nvSpPr>
          <p:spPr>
            <a:xfrm>
              <a:off x="0" y="0"/>
              <a:ext cx="673100" cy="673100"/>
            </a:xfrm>
            <a:custGeom>
              <a:rect b="b" l="l" r="r" t="t"/>
              <a:pathLst>
                <a:path extrusionOk="0" h="673100" w="673100">
                  <a:moveTo>
                    <a:pt x="336550" y="0"/>
                  </a:moveTo>
                  <a:cubicBezTo>
                    <a:pt x="339090" y="0"/>
                    <a:pt x="342900" y="2540"/>
                    <a:pt x="347980" y="10160"/>
                  </a:cubicBezTo>
                  <a:cubicBezTo>
                    <a:pt x="353060" y="19050"/>
                    <a:pt x="356870" y="30480"/>
                    <a:pt x="361950" y="45720"/>
                  </a:cubicBezTo>
                  <a:cubicBezTo>
                    <a:pt x="369570" y="76200"/>
                    <a:pt x="374650" y="118110"/>
                    <a:pt x="374650" y="165100"/>
                  </a:cubicBezTo>
                  <a:cubicBezTo>
                    <a:pt x="374650" y="191770"/>
                    <a:pt x="372110" y="215900"/>
                    <a:pt x="369570" y="238760"/>
                  </a:cubicBezTo>
                  <a:lnTo>
                    <a:pt x="367030" y="264160"/>
                  </a:lnTo>
                  <a:lnTo>
                    <a:pt x="382270" y="243840"/>
                  </a:lnTo>
                  <a:cubicBezTo>
                    <a:pt x="396240" y="226060"/>
                    <a:pt x="412750" y="207010"/>
                    <a:pt x="431800" y="189230"/>
                  </a:cubicBezTo>
                  <a:cubicBezTo>
                    <a:pt x="464820" y="154940"/>
                    <a:pt x="497840" y="129540"/>
                    <a:pt x="524510" y="113030"/>
                  </a:cubicBezTo>
                  <a:cubicBezTo>
                    <a:pt x="538480" y="105410"/>
                    <a:pt x="549910" y="100330"/>
                    <a:pt x="558800" y="97790"/>
                  </a:cubicBezTo>
                  <a:cubicBezTo>
                    <a:pt x="567690" y="96520"/>
                    <a:pt x="571500" y="96520"/>
                    <a:pt x="572770" y="99060"/>
                  </a:cubicBezTo>
                  <a:lnTo>
                    <a:pt x="574040" y="99060"/>
                  </a:lnTo>
                  <a:cubicBezTo>
                    <a:pt x="575310" y="100330"/>
                    <a:pt x="576580" y="105410"/>
                    <a:pt x="575310" y="114300"/>
                  </a:cubicBezTo>
                  <a:cubicBezTo>
                    <a:pt x="572770" y="123190"/>
                    <a:pt x="567690" y="134620"/>
                    <a:pt x="560070" y="148590"/>
                  </a:cubicBezTo>
                  <a:cubicBezTo>
                    <a:pt x="544830" y="173990"/>
                    <a:pt x="520700" y="204470"/>
                    <a:pt x="490220" y="236220"/>
                  </a:cubicBezTo>
                  <a:lnTo>
                    <a:pt x="483870" y="241300"/>
                  </a:lnTo>
                  <a:cubicBezTo>
                    <a:pt x="466090" y="260350"/>
                    <a:pt x="447040" y="276860"/>
                    <a:pt x="429260" y="290830"/>
                  </a:cubicBezTo>
                  <a:lnTo>
                    <a:pt x="408940" y="306070"/>
                  </a:lnTo>
                  <a:lnTo>
                    <a:pt x="434340" y="303530"/>
                  </a:lnTo>
                  <a:cubicBezTo>
                    <a:pt x="457200" y="300990"/>
                    <a:pt x="481330" y="298450"/>
                    <a:pt x="508000" y="298450"/>
                  </a:cubicBezTo>
                  <a:cubicBezTo>
                    <a:pt x="554990" y="298450"/>
                    <a:pt x="596900" y="303530"/>
                    <a:pt x="627380" y="311150"/>
                  </a:cubicBezTo>
                  <a:cubicBezTo>
                    <a:pt x="642620" y="316230"/>
                    <a:pt x="654050" y="320040"/>
                    <a:pt x="662940" y="325120"/>
                  </a:cubicBezTo>
                  <a:cubicBezTo>
                    <a:pt x="670560" y="330200"/>
                    <a:pt x="673100" y="334010"/>
                    <a:pt x="673100" y="336550"/>
                  </a:cubicBezTo>
                  <a:cubicBezTo>
                    <a:pt x="673100" y="339090"/>
                    <a:pt x="670560" y="342900"/>
                    <a:pt x="662940" y="347980"/>
                  </a:cubicBezTo>
                  <a:cubicBezTo>
                    <a:pt x="654050" y="353060"/>
                    <a:pt x="642620" y="356870"/>
                    <a:pt x="627380" y="361950"/>
                  </a:cubicBezTo>
                  <a:cubicBezTo>
                    <a:pt x="596900" y="369570"/>
                    <a:pt x="554990" y="374650"/>
                    <a:pt x="508000" y="374650"/>
                  </a:cubicBezTo>
                  <a:cubicBezTo>
                    <a:pt x="481330" y="374650"/>
                    <a:pt x="457200" y="372110"/>
                    <a:pt x="434340" y="369570"/>
                  </a:cubicBezTo>
                  <a:lnTo>
                    <a:pt x="408940" y="367030"/>
                  </a:lnTo>
                  <a:lnTo>
                    <a:pt x="429260" y="382270"/>
                  </a:lnTo>
                  <a:cubicBezTo>
                    <a:pt x="447040" y="396240"/>
                    <a:pt x="466090" y="412750"/>
                    <a:pt x="483870" y="431800"/>
                  </a:cubicBezTo>
                  <a:cubicBezTo>
                    <a:pt x="518160" y="464820"/>
                    <a:pt x="543560" y="497840"/>
                    <a:pt x="560070" y="524510"/>
                  </a:cubicBezTo>
                  <a:cubicBezTo>
                    <a:pt x="567690" y="538480"/>
                    <a:pt x="572770" y="549910"/>
                    <a:pt x="575310" y="558800"/>
                  </a:cubicBezTo>
                  <a:cubicBezTo>
                    <a:pt x="576580" y="567690"/>
                    <a:pt x="575310" y="572770"/>
                    <a:pt x="574040" y="574040"/>
                  </a:cubicBezTo>
                  <a:cubicBezTo>
                    <a:pt x="572770" y="575310"/>
                    <a:pt x="567690" y="576580"/>
                    <a:pt x="558800" y="575310"/>
                  </a:cubicBezTo>
                  <a:cubicBezTo>
                    <a:pt x="549910" y="572770"/>
                    <a:pt x="538480" y="567690"/>
                    <a:pt x="524510" y="560070"/>
                  </a:cubicBezTo>
                  <a:cubicBezTo>
                    <a:pt x="497840" y="543560"/>
                    <a:pt x="464820" y="518160"/>
                    <a:pt x="431800" y="483870"/>
                  </a:cubicBezTo>
                  <a:cubicBezTo>
                    <a:pt x="412750" y="466090"/>
                    <a:pt x="396240" y="447040"/>
                    <a:pt x="382270" y="429260"/>
                  </a:cubicBezTo>
                  <a:lnTo>
                    <a:pt x="367030" y="408940"/>
                  </a:lnTo>
                  <a:lnTo>
                    <a:pt x="369570" y="434340"/>
                  </a:lnTo>
                  <a:cubicBezTo>
                    <a:pt x="372110" y="457200"/>
                    <a:pt x="374650" y="481330"/>
                    <a:pt x="374650" y="508000"/>
                  </a:cubicBezTo>
                  <a:cubicBezTo>
                    <a:pt x="374650" y="554990"/>
                    <a:pt x="369570" y="596900"/>
                    <a:pt x="361950" y="627380"/>
                  </a:cubicBezTo>
                  <a:cubicBezTo>
                    <a:pt x="356870" y="642620"/>
                    <a:pt x="353060" y="654050"/>
                    <a:pt x="347980" y="662940"/>
                  </a:cubicBezTo>
                  <a:cubicBezTo>
                    <a:pt x="342900" y="670560"/>
                    <a:pt x="339090" y="673100"/>
                    <a:pt x="336550" y="673100"/>
                  </a:cubicBezTo>
                  <a:cubicBezTo>
                    <a:pt x="334010" y="673100"/>
                    <a:pt x="330200" y="670560"/>
                    <a:pt x="325120" y="662940"/>
                  </a:cubicBezTo>
                  <a:cubicBezTo>
                    <a:pt x="320040" y="654050"/>
                    <a:pt x="316230" y="642620"/>
                    <a:pt x="311150" y="627380"/>
                  </a:cubicBezTo>
                  <a:cubicBezTo>
                    <a:pt x="303530" y="596900"/>
                    <a:pt x="298450" y="554990"/>
                    <a:pt x="298450" y="508000"/>
                  </a:cubicBezTo>
                  <a:cubicBezTo>
                    <a:pt x="298450" y="481330"/>
                    <a:pt x="300990" y="457200"/>
                    <a:pt x="303530" y="434340"/>
                  </a:cubicBezTo>
                  <a:lnTo>
                    <a:pt x="306070" y="408940"/>
                  </a:lnTo>
                  <a:lnTo>
                    <a:pt x="290830" y="429260"/>
                  </a:lnTo>
                  <a:cubicBezTo>
                    <a:pt x="279400" y="444500"/>
                    <a:pt x="264160" y="461010"/>
                    <a:pt x="248920" y="477520"/>
                  </a:cubicBezTo>
                  <a:lnTo>
                    <a:pt x="241300" y="483870"/>
                  </a:lnTo>
                  <a:cubicBezTo>
                    <a:pt x="208280" y="518160"/>
                    <a:pt x="175260" y="543560"/>
                    <a:pt x="148590" y="560070"/>
                  </a:cubicBezTo>
                  <a:cubicBezTo>
                    <a:pt x="134620" y="567690"/>
                    <a:pt x="123190" y="572770"/>
                    <a:pt x="114300" y="575310"/>
                  </a:cubicBezTo>
                  <a:cubicBezTo>
                    <a:pt x="105410" y="576580"/>
                    <a:pt x="101600" y="576580"/>
                    <a:pt x="100330" y="575310"/>
                  </a:cubicBezTo>
                  <a:lnTo>
                    <a:pt x="99060" y="574040"/>
                  </a:lnTo>
                  <a:cubicBezTo>
                    <a:pt x="97790" y="572770"/>
                    <a:pt x="96520" y="567690"/>
                    <a:pt x="97790" y="558800"/>
                  </a:cubicBezTo>
                  <a:cubicBezTo>
                    <a:pt x="100330" y="549910"/>
                    <a:pt x="105410" y="538480"/>
                    <a:pt x="113030" y="524510"/>
                  </a:cubicBezTo>
                  <a:cubicBezTo>
                    <a:pt x="128270" y="499110"/>
                    <a:pt x="152400" y="468630"/>
                    <a:pt x="182880" y="436880"/>
                  </a:cubicBezTo>
                  <a:lnTo>
                    <a:pt x="189230" y="431800"/>
                  </a:lnTo>
                  <a:cubicBezTo>
                    <a:pt x="207010" y="412750"/>
                    <a:pt x="226060" y="396240"/>
                    <a:pt x="243840" y="382270"/>
                  </a:cubicBezTo>
                  <a:lnTo>
                    <a:pt x="264160" y="367030"/>
                  </a:lnTo>
                  <a:lnTo>
                    <a:pt x="238760" y="369570"/>
                  </a:lnTo>
                  <a:cubicBezTo>
                    <a:pt x="215900" y="372110"/>
                    <a:pt x="191770" y="374650"/>
                    <a:pt x="165100" y="374650"/>
                  </a:cubicBezTo>
                  <a:cubicBezTo>
                    <a:pt x="118110" y="374650"/>
                    <a:pt x="76200" y="369570"/>
                    <a:pt x="45720" y="361950"/>
                  </a:cubicBezTo>
                  <a:cubicBezTo>
                    <a:pt x="30480" y="356870"/>
                    <a:pt x="19050" y="353060"/>
                    <a:pt x="10160" y="347980"/>
                  </a:cubicBezTo>
                  <a:cubicBezTo>
                    <a:pt x="2540" y="342900"/>
                    <a:pt x="0" y="339090"/>
                    <a:pt x="0" y="336550"/>
                  </a:cubicBezTo>
                  <a:cubicBezTo>
                    <a:pt x="0" y="334010"/>
                    <a:pt x="2540" y="330200"/>
                    <a:pt x="10160" y="325120"/>
                  </a:cubicBezTo>
                  <a:cubicBezTo>
                    <a:pt x="19050" y="320040"/>
                    <a:pt x="30480" y="316230"/>
                    <a:pt x="45720" y="311150"/>
                  </a:cubicBezTo>
                  <a:cubicBezTo>
                    <a:pt x="76200" y="303530"/>
                    <a:pt x="118110" y="298450"/>
                    <a:pt x="165100" y="298450"/>
                  </a:cubicBezTo>
                  <a:cubicBezTo>
                    <a:pt x="191770" y="298450"/>
                    <a:pt x="215900" y="300990"/>
                    <a:pt x="238760" y="303530"/>
                  </a:cubicBezTo>
                  <a:lnTo>
                    <a:pt x="264160" y="306070"/>
                  </a:lnTo>
                  <a:lnTo>
                    <a:pt x="243840" y="290830"/>
                  </a:lnTo>
                  <a:cubicBezTo>
                    <a:pt x="226060" y="276860"/>
                    <a:pt x="207010" y="260350"/>
                    <a:pt x="189230" y="241300"/>
                  </a:cubicBezTo>
                  <a:cubicBezTo>
                    <a:pt x="154940" y="208280"/>
                    <a:pt x="129540" y="175260"/>
                    <a:pt x="113030" y="148590"/>
                  </a:cubicBezTo>
                  <a:cubicBezTo>
                    <a:pt x="105410" y="134620"/>
                    <a:pt x="100330" y="123190"/>
                    <a:pt x="97790" y="114300"/>
                  </a:cubicBezTo>
                  <a:cubicBezTo>
                    <a:pt x="96520" y="105410"/>
                    <a:pt x="97790" y="100330"/>
                    <a:pt x="99060" y="99060"/>
                  </a:cubicBezTo>
                  <a:cubicBezTo>
                    <a:pt x="100330" y="97790"/>
                    <a:pt x="105410" y="95250"/>
                    <a:pt x="114300" y="97790"/>
                  </a:cubicBezTo>
                  <a:cubicBezTo>
                    <a:pt x="123190" y="100330"/>
                    <a:pt x="134620" y="105410"/>
                    <a:pt x="148590" y="113030"/>
                  </a:cubicBezTo>
                  <a:cubicBezTo>
                    <a:pt x="173990" y="128270"/>
                    <a:pt x="204470" y="152400"/>
                    <a:pt x="236220" y="182880"/>
                  </a:cubicBezTo>
                  <a:lnTo>
                    <a:pt x="241300" y="189230"/>
                  </a:lnTo>
                  <a:cubicBezTo>
                    <a:pt x="260350" y="207010"/>
                    <a:pt x="276860" y="226060"/>
                    <a:pt x="290830" y="243840"/>
                  </a:cubicBezTo>
                  <a:lnTo>
                    <a:pt x="306070" y="264160"/>
                  </a:lnTo>
                  <a:lnTo>
                    <a:pt x="303530" y="238760"/>
                  </a:lnTo>
                  <a:cubicBezTo>
                    <a:pt x="300990" y="215900"/>
                    <a:pt x="298450" y="191770"/>
                    <a:pt x="298450" y="165100"/>
                  </a:cubicBezTo>
                  <a:cubicBezTo>
                    <a:pt x="298450" y="118110"/>
                    <a:pt x="303530" y="76200"/>
                    <a:pt x="311150" y="45720"/>
                  </a:cubicBezTo>
                  <a:cubicBezTo>
                    <a:pt x="316230" y="30480"/>
                    <a:pt x="320040" y="19050"/>
                    <a:pt x="325120" y="10160"/>
                  </a:cubicBezTo>
                  <a:cubicBezTo>
                    <a:pt x="330200" y="2540"/>
                    <a:pt x="334010" y="0"/>
                    <a:pt x="336550" y="0"/>
                  </a:cubicBezTo>
                  <a:close/>
                </a:path>
              </a:pathLst>
            </a:custGeom>
            <a:solidFill>
              <a:srgbClr val="6705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2"/>
            <p:cNvSpPr txBox="1"/>
            <p:nvPr/>
          </p:nvSpPr>
          <p:spPr>
            <a:xfrm>
              <a:off x="165100" y="117475"/>
              <a:ext cx="342900" cy="390525"/>
            </a:xfrm>
            <a:prstGeom prst="rect">
              <a:avLst/>
            </a:prstGeom>
            <a:noFill/>
            <a:ln>
              <a:noFill/>
            </a:ln>
          </p:spPr>
          <p:txBody>
            <a:bodyPr anchorCtr="0" anchor="ctr" bIns="50800" lIns="50800" spcFirstLastPara="1" rIns="50800" wrap="square" tIns="50800">
              <a:noAutofit/>
            </a:bodyPr>
            <a:lstStyle/>
            <a:p>
              <a:pPr indent="0" lvl="0" marL="0" marR="0" rtl="0" algn="ctr">
                <a:lnSpc>
                  <a:spcPct val="1865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3" name="Google Shape;103;p2"/>
          <p:cNvSpPr/>
          <p:nvPr/>
        </p:nvSpPr>
        <p:spPr>
          <a:xfrm>
            <a:off x="3405312" y="3696267"/>
            <a:ext cx="3191713" cy="3191942"/>
          </a:xfrm>
          <a:custGeom>
            <a:rect b="b" l="l" r="r" t="t"/>
            <a:pathLst>
              <a:path extrusionOk="0" h="1773301" w="1773174">
                <a:moveTo>
                  <a:pt x="885952" y="0"/>
                </a:moveTo>
                <a:cubicBezTo>
                  <a:pt x="396621" y="381"/>
                  <a:pt x="127" y="397129"/>
                  <a:pt x="0" y="886460"/>
                </a:cubicBezTo>
                <a:lnTo>
                  <a:pt x="0" y="886841"/>
                </a:lnTo>
                <a:cubicBezTo>
                  <a:pt x="127" y="1376426"/>
                  <a:pt x="397002" y="1773301"/>
                  <a:pt x="886587" y="1773301"/>
                </a:cubicBezTo>
                <a:cubicBezTo>
                  <a:pt x="1376172" y="1773301"/>
                  <a:pt x="1773174" y="1376299"/>
                  <a:pt x="1773174" y="886714"/>
                </a:cubicBezTo>
                <a:cubicBezTo>
                  <a:pt x="1773174" y="397129"/>
                  <a:pt x="1376680" y="381"/>
                  <a:pt x="887349" y="0"/>
                </a:cubicBezTo>
                <a:close/>
              </a:path>
            </a:pathLst>
          </a:custGeom>
          <a:blipFill rotWithShape="1">
            <a:blip r:embed="rId4">
              <a:alphaModFix/>
            </a:blip>
            <a:stretch>
              <a:fillRect b="3" l="0" r="-2"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
          <p:cNvSpPr txBox="1"/>
          <p:nvPr/>
        </p:nvSpPr>
        <p:spPr>
          <a:xfrm>
            <a:off x="966119" y="1879103"/>
            <a:ext cx="11841300" cy="773400"/>
          </a:xfrm>
          <a:prstGeom prst="rect">
            <a:avLst/>
          </a:prstGeom>
          <a:noFill/>
          <a:ln>
            <a:noFill/>
          </a:ln>
        </p:spPr>
        <p:txBody>
          <a:bodyPr anchorCtr="0" anchor="t" bIns="0" lIns="0" spcFirstLastPara="1" rIns="0" wrap="square" tIns="0">
            <a:spAutoFit/>
          </a:bodyPr>
          <a:lstStyle/>
          <a:p>
            <a:pPr indent="0" lvl="0" marL="0" marR="0" rtl="0" algn="l">
              <a:lnSpc>
                <a:spcPct val="49995"/>
              </a:lnSpc>
              <a:spcBef>
                <a:spcPts val="0"/>
              </a:spcBef>
              <a:spcAft>
                <a:spcPts val="0"/>
              </a:spcAft>
              <a:buClr>
                <a:srgbClr val="000000"/>
              </a:buClr>
              <a:buSzPts val="10051"/>
              <a:buFont typeface="Arial"/>
              <a:buNone/>
            </a:pPr>
            <a:r>
              <a:rPr b="1" i="0" lang="en-US" sz="10051" u="none" cap="none" strike="noStrike">
                <a:solidFill>
                  <a:srgbClr val="000000"/>
                </a:solidFill>
                <a:latin typeface="Arial"/>
                <a:ea typeface="Arial"/>
                <a:cs typeface="Arial"/>
                <a:sym typeface="Arial"/>
              </a:rPr>
              <a:t>WHO WE ARE</a:t>
            </a:r>
            <a:endParaRPr b="0" i="0" sz="1400" u="none" cap="none" strike="noStrike">
              <a:solidFill>
                <a:srgbClr val="000000"/>
              </a:solidFill>
              <a:latin typeface="Arial"/>
              <a:ea typeface="Arial"/>
              <a:cs typeface="Arial"/>
              <a:sym typeface="Arial"/>
            </a:endParaRPr>
          </a:p>
        </p:txBody>
      </p:sp>
      <p:sp>
        <p:nvSpPr>
          <p:cNvPr id="105" name="Google Shape;105;p2"/>
          <p:cNvSpPr txBox="1"/>
          <p:nvPr/>
        </p:nvSpPr>
        <p:spPr>
          <a:xfrm>
            <a:off x="1822762" y="6984192"/>
            <a:ext cx="6357900" cy="1825200"/>
          </a:xfrm>
          <a:prstGeom prst="rect">
            <a:avLst/>
          </a:prstGeom>
          <a:noFill/>
          <a:ln>
            <a:noFill/>
          </a:ln>
        </p:spPr>
        <p:txBody>
          <a:bodyPr anchorCtr="0" anchor="t" bIns="0" lIns="0" spcFirstLastPara="1" rIns="0" wrap="square" tIns="0">
            <a:spAutoFit/>
          </a:bodyPr>
          <a:lstStyle/>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Laura Zommer </a:t>
            </a:r>
            <a:endParaRPr b="0" i="0" sz="1400" u="none" cap="none" strike="noStrike">
              <a:solidFill>
                <a:srgbClr val="000000"/>
              </a:solidFill>
              <a:latin typeface="Arial"/>
              <a:ea typeface="Arial"/>
              <a:cs typeface="Arial"/>
              <a:sym typeface="Arial"/>
            </a:endParaRPr>
          </a:p>
          <a:p>
            <a:pPr indent="0" lvl="0" marL="0" marR="0" rtl="0" algn="ctr">
              <a:lnSpc>
                <a:spcPct val="137908"/>
              </a:lnSpc>
              <a:spcBef>
                <a:spcPts val="0"/>
              </a:spcBef>
              <a:spcAft>
                <a:spcPts val="0"/>
              </a:spcAft>
              <a:buNone/>
            </a:pPr>
            <a:r>
              <a:rPr b="1" i="0" lang="en-US" sz="3155" u="none" cap="none" strike="noStrike">
                <a:solidFill>
                  <a:srgbClr val="1D2024"/>
                </a:solidFill>
                <a:latin typeface="Arial"/>
                <a:ea typeface="Arial"/>
                <a:cs typeface="Arial"/>
                <a:sym typeface="Arial"/>
              </a:rPr>
              <a:t>Co-founder &amp; CEO Factchequeado </a:t>
            </a:r>
            <a:endParaRPr/>
          </a:p>
        </p:txBody>
      </p:sp>
      <p:sp>
        <p:nvSpPr>
          <p:cNvPr id="106" name="Google Shape;106;p2"/>
          <p:cNvSpPr txBox="1"/>
          <p:nvPr/>
        </p:nvSpPr>
        <p:spPr>
          <a:xfrm>
            <a:off x="9958550" y="7086542"/>
            <a:ext cx="6357900" cy="1825200"/>
          </a:xfrm>
          <a:prstGeom prst="rect">
            <a:avLst/>
          </a:prstGeom>
          <a:noFill/>
          <a:ln>
            <a:noFill/>
          </a:ln>
        </p:spPr>
        <p:txBody>
          <a:bodyPr anchorCtr="0" anchor="t" bIns="0" lIns="0" spcFirstLastPara="1" rIns="0" wrap="square" tIns="0">
            <a:spAutoFit/>
          </a:bodyPr>
          <a:lstStyle/>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Olivia Rivarola</a:t>
            </a:r>
            <a:endParaRPr b="0" i="0" sz="1400" u="none" cap="none" strike="noStrike">
              <a:solidFill>
                <a:srgbClr val="000000"/>
              </a:solidFill>
              <a:latin typeface="Arial"/>
              <a:ea typeface="Arial"/>
              <a:cs typeface="Arial"/>
              <a:sym typeface="Arial"/>
            </a:endParaRPr>
          </a:p>
          <a:p>
            <a:pPr indent="0" lvl="0" marL="0" marR="0" rtl="0" algn="ctr">
              <a:lnSpc>
                <a:spcPct val="137908"/>
              </a:lnSpc>
              <a:spcBef>
                <a:spcPts val="0"/>
              </a:spcBef>
              <a:spcAft>
                <a:spcPts val="0"/>
              </a:spcAft>
              <a:buNone/>
            </a:pPr>
            <a:r>
              <a:rPr b="1" i="0" lang="en-US" sz="3155" u="none" cap="none" strike="noStrike">
                <a:solidFill>
                  <a:srgbClr val="1D2024"/>
                </a:solidFill>
                <a:latin typeface="Arial"/>
                <a:ea typeface="Arial"/>
                <a:cs typeface="Arial"/>
                <a:sym typeface="Arial"/>
              </a:rPr>
              <a:t>Social Media Manager</a:t>
            </a:r>
            <a:endParaRPr/>
          </a:p>
          <a:p>
            <a:pPr indent="0" lvl="0" marL="0" marR="0" rtl="0" algn="ctr">
              <a:lnSpc>
                <a:spcPct val="137908"/>
              </a:lnSpc>
              <a:spcBef>
                <a:spcPts val="0"/>
              </a:spcBef>
              <a:spcAft>
                <a:spcPts val="0"/>
              </a:spcAft>
              <a:buNone/>
            </a:pPr>
            <a:r>
              <a:rPr b="1" i="0" lang="en-US" sz="3155" u="none" cap="none" strike="noStrike">
                <a:solidFill>
                  <a:srgbClr val="1D2024"/>
                </a:solidFill>
                <a:latin typeface="Arial"/>
                <a:ea typeface="Arial"/>
                <a:cs typeface="Arial"/>
                <a:sym typeface="Arial"/>
              </a:rPr>
              <a:t>Factchequeado</a:t>
            </a:r>
            <a:endParaRPr/>
          </a:p>
        </p:txBody>
      </p:sp>
      <p:pic>
        <p:nvPicPr>
          <p:cNvPr id="107" name="Google Shape;107;p2" title="1729785174989.jpeg"/>
          <p:cNvPicPr preferRelativeResize="0"/>
          <p:nvPr/>
        </p:nvPicPr>
        <p:blipFill rotWithShape="1">
          <a:blip r:embed="rId5">
            <a:alphaModFix/>
          </a:blip>
          <a:srcRect b="0" l="0" r="0" t="0"/>
          <a:stretch/>
        </p:blipFill>
        <p:spPr>
          <a:xfrm>
            <a:off x="11629700" y="3621802"/>
            <a:ext cx="3191700" cy="31917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11" name="Shape 111"/>
        <p:cNvGrpSpPr/>
        <p:nvPr/>
      </p:nvGrpSpPr>
      <p:grpSpPr>
        <a:xfrm>
          <a:off x="0" y="0"/>
          <a:ext cx="0" cy="0"/>
          <a:chOff x="0" y="0"/>
          <a:chExt cx="0" cy="0"/>
        </a:xfrm>
      </p:grpSpPr>
      <p:sp>
        <p:nvSpPr>
          <p:cNvPr id="112" name="Google Shape;112;p3"/>
          <p:cNvSpPr/>
          <p:nvPr/>
        </p:nvSpPr>
        <p:spPr>
          <a:xfrm>
            <a:off x="2543688" y="3266446"/>
            <a:ext cx="4020453" cy="4108571"/>
          </a:xfrm>
          <a:custGeom>
            <a:rect b="b" l="l" r="r" t="t"/>
            <a:pathLst>
              <a:path extrusionOk="0" h="4108577" w="4020450">
                <a:moveTo>
                  <a:pt x="715021" y="1502664"/>
                </a:moveTo>
                <a:cubicBezTo>
                  <a:pt x="635392" y="1906270"/>
                  <a:pt x="393838" y="2208784"/>
                  <a:pt x="253503" y="2243836"/>
                </a:cubicBezTo>
                <a:cubicBezTo>
                  <a:pt x="242581" y="2246630"/>
                  <a:pt x="232548" y="2247900"/>
                  <a:pt x="223277" y="2247900"/>
                </a:cubicBezTo>
                <a:cubicBezTo>
                  <a:pt x="198512" y="2247900"/>
                  <a:pt x="179970" y="2237994"/>
                  <a:pt x="167016" y="2217928"/>
                </a:cubicBezTo>
                <a:cubicBezTo>
                  <a:pt x="116343" y="2139569"/>
                  <a:pt x="156602" y="1930273"/>
                  <a:pt x="294905" y="1755267"/>
                </a:cubicBezTo>
                <a:cubicBezTo>
                  <a:pt x="421905" y="1594993"/>
                  <a:pt x="572781" y="1525397"/>
                  <a:pt x="715021" y="1502537"/>
                </a:cubicBezTo>
                <a:close/>
                <a:moveTo>
                  <a:pt x="1726322" y="2016379"/>
                </a:moveTo>
                <a:cubicBezTo>
                  <a:pt x="1977401" y="2383917"/>
                  <a:pt x="2078874" y="2877693"/>
                  <a:pt x="2080906" y="3292094"/>
                </a:cubicBezTo>
                <a:cubicBezTo>
                  <a:pt x="2081922" y="3484499"/>
                  <a:pt x="2060713" y="3665855"/>
                  <a:pt x="2021470" y="3802507"/>
                </a:cubicBezTo>
                <a:cubicBezTo>
                  <a:pt x="1984386" y="3931412"/>
                  <a:pt x="1931681" y="4016756"/>
                  <a:pt x="1876944" y="4036949"/>
                </a:cubicBezTo>
                <a:cubicBezTo>
                  <a:pt x="1854846" y="4045077"/>
                  <a:pt x="1833129" y="4049014"/>
                  <a:pt x="1811666" y="4049014"/>
                </a:cubicBezTo>
                <a:cubicBezTo>
                  <a:pt x="1747531" y="4049014"/>
                  <a:pt x="1686444" y="4012946"/>
                  <a:pt x="1629040" y="3941318"/>
                </a:cubicBezTo>
                <a:cubicBezTo>
                  <a:pt x="1373516" y="3621532"/>
                  <a:pt x="1292617" y="2685669"/>
                  <a:pt x="1704605" y="2048256"/>
                </a:cubicBezTo>
                <a:cubicBezTo>
                  <a:pt x="1711590" y="2037461"/>
                  <a:pt x="1718829" y="2026793"/>
                  <a:pt x="1726195" y="2016379"/>
                </a:cubicBezTo>
                <a:close/>
                <a:moveTo>
                  <a:pt x="30110" y="0"/>
                </a:moveTo>
                <a:cubicBezTo>
                  <a:pt x="20077" y="0"/>
                  <a:pt x="10298" y="4953"/>
                  <a:pt x="4583" y="14097"/>
                </a:cubicBezTo>
                <a:cubicBezTo>
                  <a:pt x="-4180" y="27940"/>
                  <a:pt x="11" y="46355"/>
                  <a:pt x="13854" y="55245"/>
                </a:cubicBezTo>
                <a:cubicBezTo>
                  <a:pt x="310399" y="247142"/>
                  <a:pt x="519441" y="476758"/>
                  <a:pt x="635392" y="738251"/>
                </a:cubicBezTo>
                <a:cubicBezTo>
                  <a:pt x="732547" y="957453"/>
                  <a:pt x="763154" y="1192911"/>
                  <a:pt x="726070" y="1438656"/>
                </a:cubicBezTo>
                <a:cubicBezTo>
                  <a:pt x="473086" y="1474597"/>
                  <a:pt x="316876" y="1630807"/>
                  <a:pt x="247788" y="1717929"/>
                </a:cubicBezTo>
                <a:cubicBezTo>
                  <a:pt x="103516" y="1900301"/>
                  <a:pt x="44588" y="2139188"/>
                  <a:pt x="116343" y="2250440"/>
                </a:cubicBezTo>
                <a:cubicBezTo>
                  <a:pt x="140727" y="2288159"/>
                  <a:pt x="177684" y="2307717"/>
                  <a:pt x="222896" y="2307717"/>
                </a:cubicBezTo>
                <a:cubicBezTo>
                  <a:pt x="237120" y="2307717"/>
                  <a:pt x="252106" y="2305812"/>
                  <a:pt x="267854" y="2301875"/>
                </a:cubicBezTo>
                <a:cubicBezTo>
                  <a:pt x="429398" y="2261489"/>
                  <a:pt x="696098" y="1937258"/>
                  <a:pt x="777378" y="1495298"/>
                </a:cubicBezTo>
                <a:cubicBezTo>
                  <a:pt x="796047" y="1493901"/>
                  <a:pt x="814335" y="1493393"/>
                  <a:pt x="832369" y="1493393"/>
                </a:cubicBezTo>
                <a:cubicBezTo>
                  <a:pt x="959877" y="1493393"/>
                  <a:pt x="1071256" y="1524127"/>
                  <a:pt x="1139074" y="1548130"/>
                </a:cubicBezTo>
                <a:cubicBezTo>
                  <a:pt x="1369198" y="1629918"/>
                  <a:pt x="1550173" y="1778635"/>
                  <a:pt x="1689365" y="1964817"/>
                </a:cubicBezTo>
                <a:cubicBezTo>
                  <a:pt x="1677046" y="1981454"/>
                  <a:pt x="1665235" y="1998345"/>
                  <a:pt x="1654059" y="2015617"/>
                </a:cubicBezTo>
                <a:cubicBezTo>
                  <a:pt x="1461019" y="2314194"/>
                  <a:pt x="1355228" y="2704465"/>
                  <a:pt x="1356117" y="3114675"/>
                </a:cubicBezTo>
                <a:cubicBezTo>
                  <a:pt x="1356879" y="3474212"/>
                  <a:pt x="1443493" y="3805301"/>
                  <a:pt x="1581923" y="3978529"/>
                </a:cubicBezTo>
                <a:cubicBezTo>
                  <a:pt x="1650376" y="4064254"/>
                  <a:pt x="1730132" y="4108577"/>
                  <a:pt x="1812555" y="4108577"/>
                </a:cubicBezTo>
                <a:cubicBezTo>
                  <a:pt x="1840622" y="4108577"/>
                  <a:pt x="1868943" y="4103370"/>
                  <a:pt x="1897264" y="4093083"/>
                </a:cubicBezTo>
                <a:cubicBezTo>
                  <a:pt x="2067825" y="4030599"/>
                  <a:pt x="2142374" y="3645535"/>
                  <a:pt x="2140596" y="3291586"/>
                </a:cubicBezTo>
                <a:cubicBezTo>
                  <a:pt x="2138437" y="2861183"/>
                  <a:pt x="2030995" y="2346960"/>
                  <a:pt x="1764168" y="1966341"/>
                </a:cubicBezTo>
                <a:cubicBezTo>
                  <a:pt x="2058554" y="1607693"/>
                  <a:pt x="2603765" y="1502029"/>
                  <a:pt x="3023627" y="1478280"/>
                </a:cubicBezTo>
                <a:cubicBezTo>
                  <a:pt x="3100208" y="1473962"/>
                  <a:pt x="3175392" y="1472057"/>
                  <a:pt x="3247655" y="1472057"/>
                </a:cubicBezTo>
                <a:cubicBezTo>
                  <a:pt x="3552455" y="1472057"/>
                  <a:pt x="3806836" y="1504569"/>
                  <a:pt x="3906912" y="1519428"/>
                </a:cubicBezTo>
                <a:lnTo>
                  <a:pt x="3862208" y="1555877"/>
                </a:lnTo>
                <a:lnTo>
                  <a:pt x="3900181" y="1602359"/>
                </a:lnTo>
                <a:lnTo>
                  <a:pt x="4020450" y="1504188"/>
                </a:lnTo>
                <a:lnTo>
                  <a:pt x="4020450" y="1504188"/>
                </a:lnTo>
                <a:lnTo>
                  <a:pt x="3922533" y="1384300"/>
                </a:lnTo>
                <a:lnTo>
                  <a:pt x="3876051" y="1422273"/>
                </a:lnTo>
                <a:lnTo>
                  <a:pt x="3906023" y="1458976"/>
                </a:lnTo>
                <a:cubicBezTo>
                  <a:pt x="3797692" y="1443228"/>
                  <a:pt x="3546613" y="1412367"/>
                  <a:pt x="3247782" y="1412367"/>
                </a:cubicBezTo>
                <a:cubicBezTo>
                  <a:pt x="3174757" y="1412367"/>
                  <a:pt x="3098938" y="1414145"/>
                  <a:pt x="3021722" y="1418590"/>
                </a:cubicBezTo>
                <a:cubicBezTo>
                  <a:pt x="2420504" y="1452499"/>
                  <a:pt x="1976766" y="1624076"/>
                  <a:pt x="1728100" y="1916811"/>
                </a:cubicBezTo>
                <a:cubicBezTo>
                  <a:pt x="1583700" y="1727581"/>
                  <a:pt x="1396630" y="1576070"/>
                  <a:pt x="1159520" y="1491742"/>
                </a:cubicBezTo>
                <a:cubicBezTo>
                  <a:pt x="1038870" y="1448816"/>
                  <a:pt x="930539" y="1431417"/>
                  <a:pt x="833892" y="1431417"/>
                </a:cubicBezTo>
                <a:cubicBezTo>
                  <a:pt x="818271" y="1431417"/>
                  <a:pt x="802904" y="1431925"/>
                  <a:pt x="787918" y="1432814"/>
                </a:cubicBezTo>
                <a:cubicBezTo>
                  <a:pt x="823097" y="1181100"/>
                  <a:pt x="790331" y="939419"/>
                  <a:pt x="690509" y="714248"/>
                </a:cubicBezTo>
                <a:cubicBezTo>
                  <a:pt x="569606" y="441706"/>
                  <a:pt x="352944" y="203073"/>
                  <a:pt x="46239" y="4826"/>
                </a:cubicBezTo>
                <a:cubicBezTo>
                  <a:pt x="41286" y="1524"/>
                  <a:pt x="35698" y="0"/>
                  <a:pt x="30110" y="0"/>
                </a:cubicBezTo>
                <a:close/>
              </a:path>
            </a:pathLst>
          </a:custGeom>
          <a:solidFill>
            <a:srgbClr val="6705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4" name="Google Shape;114;p3"/>
          <p:cNvGrpSpPr/>
          <p:nvPr/>
        </p:nvGrpSpPr>
        <p:grpSpPr>
          <a:xfrm>
            <a:off x="6579011" y="3748950"/>
            <a:ext cx="11451671" cy="3139694"/>
            <a:chOff x="63500" y="63500"/>
            <a:chExt cx="11101959" cy="3139694"/>
          </a:xfrm>
        </p:grpSpPr>
        <p:sp>
          <p:nvSpPr>
            <p:cNvPr id="115" name="Google Shape;115;p3"/>
            <p:cNvSpPr/>
            <p:nvPr/>
          </p:nvSpPr>
          <p:spPr>
            <a:xfrm>
              <a:off x="63500" y="67310"/>
              <a:ext cx="11101959" cy="3132074"/>
            </a:xfrm>
            <a:custGeom>
              <a:rect b="b" l="l" r="r" t="t"/>
              <a:pathLst>
                <a:path extrusionOk="0" h="3132074" w="11101959">
                  <a:moveTo>
                    <a:pt x="3810" y="3810"/>
                  </a:moveTo>
                  <a:lnTo>
                    <a:pt x="3810" y="3128264"/>
                  </a:lnTo>
                  <a:moveTo>
                    <a:pt x="898652" y="3810"/>
                  </a:moveTo>
                  <a:lnTo>
                    <a:pt x="898652" y="3128264"/>
                  </a:lnTo>
                  <a:moveTo>
                    <a:pt x="11098149" y="3810"/>
                  </a:moveTo>
                  <a:lnTo>
                    <a:pt x="11098149" y="3128264"/>
                  </a:lnTo>
                  <a:moveTo>
                    <a:pt x="0" y="0"/>
                  </a:moveTo>
                  <a:lnTo>
                    <a:pt x="11101959" y="0"/>
                  </a:lnTo>
                  <a:moveTo>
                    <a:pt x="0" y="768985"/>
                  </a:moveTo>
                  <a:lnTo>
                    <a:pt x="11101959" y="768985"/>
                  </a:lnTo>
                  <a:moveTo>
                    <a:pt x="0" y="1950085"/>
                  </a:moveTo>
                  <a:lnTo>
                    <a:pt x="11101959" y="1950085"/>
                  </a:lnTo>
                  <a:moveTo>
                    <a:pt x="0" y="3132074"/>
                  </a:moveTo>
                  <a:lnTo>
                    <a:pt x="11101959" y="3132074"/>
                  </a:lnTo>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 name="Google Shape;116;p3"/>
            <p:cNvSpPr/>
            <p:nvPr/>
          </p:nvSpPr>
          <p:spPr>
            <a:xfrm>
              <a:off x="63500" y="63500"/>
              <a:ext cx="11101959" cy="3139694"/>
            </a:xfrm>
            <a:custGeom>
              <a:rect b="b" l="l" r="r" t="t"/>
              <a:pathLst>
                <a:path extrusionOk="0" h="3139694" w="11101959">
                  <a:moveTo>
                    <a:pt x="7620" y="7620"/>
                  </a:moveTo>
                  <a:lnTo>
                    <a:pt x="7620" y="3132074"/>
                  </a:lnTo>
                  <a:lnTo>
                    <a:pt x="0" y="3132074"/>
                  </a:lnTo>
                  <a:lnTo>
                    <a:pt x="0" y="7620"/>
                  </a:lnTo>
                  <a:close/>
                  <a:moveTo>
                    <a:pt x="902462" y="7620"/>
                  </a:moveTo>
                  <a:lnTo>
                    <a:pt x="902462" y="3132074"/>
                  </a:lnTo>
                  <a:lnTo>
                    <a:pt x="894842" y="3132074"/>
                  </a:lnTo>
                  <a:lnTo>
                    <a:pt x="894842" y="7620"/>
                  </a:lnTo>
                  <a:close/>
                  <a:moveTo>
                    <a:pt x="11101832" y="7620"/>
                  </a:moveTo>
                  <a:lnTo>
                    <a:pt x="11101832" y="3132074"/>
                  </a:lnTo>
                  <a:lnTo>
                    <a:pt x="11094212" y="3132074"/>
                  </a:lnTo>
                  <a:lnTo>
                    <a:pt x="11094212" y="7620"/>
                  </a:lnTo>
                  <a:close/>
                  <a:moveTo>
                    <a:pt x="0" y="0"/>
                  </a:moveTo>
                  <a:lnTo>
                    <a:pt x="11101959" y="0"/>
                  </a:lnTo>
                  <a:lnTo>
                    <a:pt x="11101959" y="7620"/>
                  </a:lnTo>
                  <a:lnTo>
                    <a:pt x="0" y="7620"/>
                  </a:lnTo>
                  <a:close/>
                  <a:moveTo>
                    <a:pt x="0" y="768985"/>
                  </a:moveTo>
                  <a:lnTo>
                    <a:pt x="11101959" y="768985"/>
                  </a:lnTo>
                  <a:lnTo>
                    <a:pt x="11101959" y="776605"/>
                  </a:lnTo>
                  <a:lnTo>
                    <a:pt x="0" y="776605"/>
                  </a:lnTo>
                  <a:close/>
                  <a:moveTo>
                    <a:pt x="0" y="1950085"/>
                  </a:moveTo>
                  <a:lnTo>
                    <a:pt x="11101959" y="1950085"/>
                  </a:lnTo>
                  <a:lnTo>
                    <a:pt x="11101959" y="1957705"/>
                  </a:lnTo>
                  <a:lnTo>
                    <a:pt x="0" y="1957705"/>
                  </a:lnTo>
                  <a:close/>
                  <a:moveTo>
                    <a:pt x="0" y="3132074"/>
                  </a:moveTo>
                  <a:lnTo>
                    <a:pt x="11101959" y="3132074"/>
                  </a:lnTo>
                  <a:lnTo>
                    <a:pt x="11101959" y="3139694"/>
                  </a:lnTo>
                  <a:lnTo>
                    <a:pt x="0" y="3139694"/>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7" name="Google Shape;117;p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 name="Google Shape;118;p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3"/>
          <p:cNvSpPr/>
          <p:nvPr/>
        </p:nvSpPr>
        <p:spPr>
          <a:xfrm>
            <a:off x="2539327" y="3261398"/>
            <a:ext cx="4025014" cy="4114800"/>
          </a:xfrm>
          <a:custGeom>
            <a:rect b="b" l="l" r="r" t="t"/>
            <a:pathLst>
              <a:path extrusionOk="0" h="4114800" w="4025011">
                <a:moveTo>
                  <a:pt x="0" y="4114800"/>
                </a:moveTo>
                <a:lnTo>
                  <a:pt x="4025011" y="4114800"/>
                </a:lnTo>
                <a:lnTo>
                  <a:pt x="4025011"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3"/>
          <p:cNvSpPr txBox="1"/>
          <p:nvPr/>
        </p:nvSpPr>
        <p:spPr>
          <a:xfrm>
            <a:off x="6852592" y="4901241"/>
            <a:ext cx="362100" cy="369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121" name="Google Shape;121;p3"/>
          <p:cNvSpPr txBox="1"/>
          <p:nvPr/>
        </p:nvSpPr>
        <p:spPr>
          <a:xfrm>
            <a:off x="6852592" y="6082341"/>
            <a:ext cx="362100" cy="369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03</a:t>
            </a:r>
            <a:endParaRPr b="0" i="0" sz="1400" u="none" cap="none" strike="noStrike">
              <a:solidFill>
                <a:srgbClr val="000000"/>
              </a:solidFill>
              <a:latin typeface="Arial"/>
              <a:ea typeface="Arial"/>
              <a:cs typeface="Arial"/>
              <a:sym typeface="Arial"/>
            </a:endParaRPr>
          </a:p>
        </p:txBody>
      </p:sp>
      <p:sp>
        <p:nvSpPr>
          <p:cNvPr id="122" name="Google Shape;122;p3"/>
          <p:cNvSpPr txBox="1"/>
          <p:nvPr/>
        </p:nvSpPr>
        <p:spPr>
          <a:xfrm>
            <a:off x="7633762" y="5872800"/>
            <a:ext cx="9618900" cy="369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After recording: What to do if you shared false information</a:t>
            </a:r>
            <a:endParaRPr b="0" i="0" sz="1400" u="none" cap="none" strike="noStrike">
              <a:solidFill>
                <a:srgbClr val="000000"/>
              </a:solidFill>
              <a:latin typeface="Arial"/>
              <a:ea typeface="Arial"/>
              <a:cs typeface="Arial"/>
              <a:sym typeface="Arial"/>
            </a:endParaRPr>
          </a:p>
        </p:txBody>
      </p:sp>
      <p:sp>
        <p:nvSpPr>
          <p:cNvPr id="123" name="Google Shape;123;p3"/>
          <p:cNvSpPr txBox="1"/>
          <p:nvPr/>
        </p:nvSpPr>
        <p:spPr>
          <a:xfrm>
            <a:off x="7633763" y="3951675"/>
            <a:ext cx="112389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Before recording — Know your audience and identify good information</a:t>
            </a:r>
            <a:endParaRPr b="0" i="0" sz="1400" u="none" cap="none" strike="noStrike">
              <a:solidFill>
                <a:srgbClr val="000000"/>
              </a:solidFill>
              <a:latin typeface="Arial"/>
              <a:ea typeface="Arial"/>
              <a:cs typeface="Arial"/>
              <a:sym typeface="Arial"/>
            </a:endParaRPr>
          </a:p>
        </p:txBody>
      </p:sp>
      <p:sp>
        <p:nvSpPr>
          <p:cNvPr id="124" name="Google Shape;124;p3"/>
          <p:cNvSpPr txBox="1"/>
          <p:nvPr/>
        </p:nvSpPr>
        <p:spPr>
          <a:xfrm>
            <a:off x="7674813" y="4809500"/>
            <a:ext cx="109869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During recording — How to communicate without spreading misinformation</a:t>
            </a:r>
            <a:endParaRPr b="0" i="0" sz="1400" u="none" cap="none" strike="noStrike">
              <a:solidFill>
                <a:srgbClr val="000000"/>
              </a:solidFill>
              <a:latin typeface="Arial"/>
              <a:ea typeface="Arial"/>
              <a:cs typeface="Arial"/>
              <a:sym typeface="Arial"/>
            </a:endParaRPr>
          </a:p>
        </p:txBody>
      </p:sp>
      <p:sp>
        <p:nvSpPr>
          <p:cNvPr id="125" name="Google Shape;125;p3"/>
          <p:cNvSpPr txBox="1"/>
          <p:nvPr/>
        </p:nvSpPr>
        <p:spPr>
          <a:xfrm>
            <a:off x="137800" y="2594743"/>
            <a:ext cx="7761900" cy="773400"/>
          </a:xfrm>
          <a:prstGeom prst="rect">
            <a:avLst/>
          </a:prstGeom>
          <a:noFill/>
          <a:ln>
            <a:noFill/>
          </a:ln>
        </p:spPr>
        <p:txBody>
          <a:bodyPr anchorCtr="0" anchor="t" bIns="0" lIns="0" spcFirstLastPara="1" rIns="0" wrap="square" tIns="0">
            <a:spAutoFit/>
          </a:bodyPr>
          <a:lstStyle/>
          <a:p>
            <a:pPr indent="0" lvl="0" marL="0" marR="0" rtl="0" algn="l">
              <a:lnSpc>
                <a:spcPct val="49995"/>
              </a:lnSpc>
              <a:spcBef>
                <a:spcPts val="0"/>
              </a:spcBef>
              <a:spcAft>
                <a:spcPts val="0"/>
              </a:spcAft>
              <a:buClr>
                <a:srgbClr val="000000"/>
              </a:buClr>
              <a:buSzPts val="10051"/>
              <a:buFont typeface="Arial"/>
              <a:buNone/>
            </a:pPr>
            <a:r>
              <a:rPr b="1" i="0" lang="en-US" sz="10051" u="none" cap="none" strike="noStrike">
                <a:solidFill>
                  <a:srgbClr val="000000"/>
                </a:solidFill>
                <a:latin typeface="Arial"/>
                <a:ea typeface="Arial"/>
                <a:cs typeface="Arial"/>
                <a:sym typeface="Arial"/>
              </a:rPr>
              <a:t>CONTENT</a:t>
            </a:r>
            <a:endParaRPr b="0" i="0" sz="1400" u="none" cap="none" strike="noStrike">
              <a:solidFill>
                <a:srgbClr val="000000"/>
              </a:solidFill>
              <a:latin typeface="Arial"/>
              <a:ea typeface="Arial"/>
              <a:cs typeface="Arial"/>
              <a:sym typeface="Arial"/>
            </a:endParaRPr>
          </a:p>
        </p:txBody>
      </p:sp>
      <p:sp>
        <p:nvSpPr>
          <p:cNvPr id="126" name="Google Shape;126;p3"/>
          <p:cNvSpPr txBox="1"/>
          <p:nvPr/>
        </p:nvSpPr>
        <p:spPr>
          <a:xfrm>
            <a:off x="6852492" y="3881633"/>
            <a:ext cx="3621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30" name="Shape 130"/>
        <p:cNvGrpSpPr/>
        <p:nvPr/>
      </p:nvGrpSpPr>
      <p:grpSpPr>
        <a:xfrm>
          <a:off x="0" y="0"/>
          <a:ext cx="0" cy="0"/>
          <a:chOff x="0" y="0"/>
          <a:chExt cx="0" cy="0"/>
        </a:xfrm>
      </p:grpSpPr>
      <p:sp>
        <p:nvSpPr>
          <p:cNvPr id="131" name="Google Shape;131;p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 name="Google Shape;132;p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3" name="Google Shape;133;p4"/>
          <p:cNvGrpSpPr/>
          <p:nvPr/>
        </p:nvGrpSpPr>
        <p:grpSpPr>
          <a:xfrm>
            <a:off x="-3" y="1061244"/>
            <a:ext cx="18287997" cy="1450464"/>
            <a:chOff x="63500" y="63500"/>
            <a:chExt cx="18288000" cy="1450467"/>
          </a:xfrm>
        </p:grpSpPr>
        <p:sp>
          <p:nvSpPr>
            <p:cNvPr id="134" name="Google Shape;134;p4"/>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 name="Google Shape;135;p4"/>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 name="Google Shape;136;p4"/>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7" name="Google Shape;137;p4"/>
          <p:cNvSpPr txBox="1"/>
          <p:nvPr/>
        </p:nvSpPr>
        <p:spPr>
          <a:xfrm>
            <a:off x="2820949" y="4170625"/>
            <a:ext cx="15361800" cy="13236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rPr b="1" i="0" lang="en-US" sz="8600" u="none" cap="none" strike="noStrike">
                <a:solidFill>
                  <a:srgbClr val="000000"/>
                </a:solidFill>
              </a:rPr>
              <a:t>1. BEFORE RECORD</a:t>
            </a:r>
            <a:r>
              <a:rPr b="1" lang="en-US" sz="8600"/>
              <a:t>ING</a:t>
            </a:r>
            <a:endParaRPr b="1" i="0" sz="1400" u="none" cap="none" strike="noStrike">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41" name="Shape 141"/>
        <p:cNvGrpSpPr/>
        <p:nvPr/>
      </p:nvGrpSpPr>
      <p:grpSpPr>
        <a:xfrm>
          <a:off x="0" y="0"/>
          <a:ext cx="0" cy="0"/>
          <a:chOff x="0" y="0"/>
          <a:chExt cx="0" cy="0"/>
        </a:xfrm>
      </p:grpSpPr>
      <p:sp>
        <p:nvSpPr>
          <p:cNvPr id="142" name="Google Shape;142;p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44" name="Google Shape;144;p5"/>
          <p:cNvGrpSpPr/>
          <p:nvPr/>
        </p:nvGrpSpPr>
        <p:grpSpPr>
          <a:xfrm>
            <a:off x="-3" y="1061244"/>
            <a:ext cx="18288000" cy="1450467"/>
            <a:chOff x="63500" y="63500"/>
            <a:chExt cx="18288000" cy="1450467"/>
          </a:xfrm>
        </p:grpSpPr>
        <p:sp>
          <p:nvSpPr>
            <p:cNvPr id="145" name="Google Shape;145;p5"/>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6" name="Google Shape;146;p5"/>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7" name="Google Shape;147;p5"/>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48" name="Google Shape;148;p5"/>
          <p:cNvSpPr txBox="1"/>
          <p:nvPr/>
        </p:nvSpPr>
        <p:spPr>
          <a:xfrm>
            <a:off x="907550" y="4581750"/>
            <a:ext cx="17151000" cy="1123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999"/>
              <a:buFont typeface="Arial"/>
              <a:buNone/>
            </a:pPr>
            <a:r>
              <a:rPr b="1" i="0" lang="en-US" sz="7299" u="none" cap="none" strike="noStrike">
                <a:latin typeface="Arial"/>
                <a:ea typeface="Arial"/>
                <a:cs typeface="Arial"/>
                <a:sym typeface="Arial"/>
              </a:rPr>
              <a:t>ABOUT LATINO AUDIENCES…</a:t>
            </a:r>
            <a:endParaRPr b="1" i="0" sz="1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52" name="Shape 152"/>
        <p:cNvGrpSpPr/>
        <p:nvPr/>
      </p:nvGrpSpPr>
      <p:grpSpPr>
        <a:xfrm>
          <a:off x="0" y="0"/>
          <a:ext cx="0" cy="0"/>
          <a:chOff x="0" y="0"/>
          <a:chExt cx="0" cy="0"/>
        </a:xfrm>
      </p:grpSpPr>
      <p:sp>
        <p:nvSpPr>
          <p:cNvPr id="153" name="Google Shape;153;p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5" name="Google Shape;155;p6"/>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6" name="Google Shape;156;p6"/>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i="0" lang="en-US" sz="5000" u="none" cap="none" strike="noStrike">
                <a:latin typeface="Arial"/>
                <a:ea typeface="Arial"/>
                <a:cs typeface="Arial"/>
                <a:sym typeface="Arial"/>
              </a:rPr>
              <a:t>WHO ARE LATINOS IN THE U.S.</a:t>
            </a:r>
            <a:endParaRPr b="1" i="0" sz="5000" u="none" cap="none" strike="noStrike">
              <a:solidFill>
                <a:srgbClr val="000000"/>
              </a:solidFill>
              <a:latin typeface="Arial"/>
              <a:ea typeface="Arial"/>
              <a:cs typeface="Arial"/>
              <a:sym typeface="Arial"/>
            </a:endParaRPr>
          </a:p>
        </p:txBody>
      </p:sp>
      <p:sp>
        <p:nvSpPr>
          <p:cNvPr id="157" name="Google Shape;157;p6"/>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Arial"/>
                <a:ea typeface="Arial"/>
                <a:cs typeface="Arial"/>
                <a:sym typeface="Arial"/>
              </a:rPr>
              <a:t>A large, young, mostly U.S.-born audience with diverse origins.</a:t>
            </a:r>
            <a:endParaRPr b="0" i="0" sz="2800" u="none" cap="none" strike="noStrike">
              <a:solidFill>
                <a:srgbClr val="000000"/>
              </a:solidFill>
              <a:latin typeface="Arial"/>
              <a:ea typeface="Arial"/>
              <a:cs typeface="Arial"/>
              <a:sym typeface="Arial"/>
            </a:endParaRPr>
          </a:p>
        </p:txBody>
      </p:sp>
      <p:sp>
        <p:nvSpPr>
          <p:cNvPr id="158" name="Google Shape;158;p6"/>
          <p:cNvSpPr/>
          <p:nvPr/>
        </p:nvSpPr>
        <p:spPr>
          <a:xfrm>
            <a:off x="621792"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9" name="Google Shape;159;p6"/>
          <p:cNvSpPr/>
          <p:nvPr/>
        </p:nvSpPr>
        <p:spPr>
          <a:xfrm>
            <a:off x="548640"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0" name="Google Shape;160;p6"/>
          <p:cNvSpPr txBox="1"/>
          <p:nvPr/>
        </p:nvSpPr>
        <p:spPr>
          <a:xfrm>
            <a:off x="822960" y="3154680"/>
            <a:ext cx="35205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67057C"/>
                </a:solidFill>
                <a:latin typeface="Arial"/>
                <a:ea typeface="Arial"/>
                <a:cs typeface="Arial"/>
                <a:sym typeface="Arial"/>
              </a:rPr>
              <a:t>68 million</a:t>
            </a:r>
            <a:endParaRPr b="1" i="0" sz="4400" u="none" cap="none" strike="noStrike">
              <a:solidFill>
                <a:srgbClr val="67057C"/>
              </a:solidFill>
              <a:latin typeface="Arial"/>
              <a:ea typeface="Arial"/>
              <a:cs typeface="Arial"/>
              <a:sym typeface="Arial"/>
            </a:endParaRPr>
          </a:p>
        </p:txBody>
      </p:sp>
      <p:sp>
        <p:nvSpPr>
          <p:cNvPr id="161" name="Google Shape;161;p6"/>
          <p:cNvSpPr txBox="1"/>
          <p:nvPr/>
        </p:nvSpPr>
        <p:spPr>
          <a:xfrm>
            <a:off x="822960" y="4160520"/>
            <a:ext cx="3520500" cy="466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Latinos live in the U.S.: 1 in 5 people. In 2000, there were 35 million.</a:t>
            </a:r>
            <a:endParaRPr b="0" i="0" sz="2400" u="none" cap="none" strike="noStrike">
              <a:solidFill>
                <a:srgbClr val="000000"/>
              </a:solidFill>
              <a:latin typeface="Arial"/>
              <a:ea typeface="Arial"/>
              <a:cs typeface="Arial"/>
              <a:sym typeface="Arial"/>
            </a:endParaRPr>
          </a:p>
        </p:txBody>
      </p:sp>
      <p:sp>
        <p:nvSpPr>
          <p:cNvPr id="162" name="Google Shape;162;p6"/>
          <p:cNvSpPr/>
          <p:nvPr/>
        </p:nvSpPr>
        <p:spPr>
          <a:xfrm>
            <a:off x="4992624"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3" name="Google Shape;163;p6"/>
          <p:cNvSpPr/>
          <p:nvPr/>
        </p:nvSpPr>
        <p:spPr>
          <a:xfrm>
            <a:off x="4919472"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4" name="Google Shape;164;p6"/>
          <p:cNvSpPr txBox="1"/>
          <p:nvPr/>
        </p:nvSpPr>
        <p:spPr>
          <a:xfrm>
            <a:off x="5193792" y="3154680"/>
            <a:ext cx="35205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67057C"/>
                </a:solidFill>
                <a:latin typeface="Arial"/>
                <a:ea typeface="Arial"/>
                <a:cs typeface="Arial"/>
                <a:sym typeface="Arial"/>
              </a:rPr>
              <a:t>31 years old</a:t>
            </a:r>
            <a:endParaRPr b="1" i="0" sz="4400" u="none" cap="none" strike="noStrike">
              <a:solidFill>
                <a:srgbClr val="67057C"/>
              </a:solidFill>
              <a:latin typeface="Arial"/>
              <a:ea typeface="Arial"/>
              <a:cs typeface="Arial"/>
              <a:sym typeface="Arial"/>
            </a:endParaRPr>
          </a:p>
        </p:txBody>
      </p:sp>
      <p:sp>
        <p:nvSpPr>
          <p:cNvPr id="165" name="Google Shape;165;p6"/>
          <p:cNvSpPr txBox="1"/>
          <p:nvPr/>
        </p:nvSpPr>
        <p:spPr>
          <a:xfrm>
            <a:off x="5193792" y="4160520"/>
            <a:ext cx="3520500" cy="466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is their </a:t>
            </a:r>
            <a:r>
              <a:rPr lang="en-US" sz="2400"/>
              <a:t>average </a:t>
            </a:r>
            <a:r>
              <a:rPr b="0" i="0" lang="en-US" sz="2400" u="none" cap="none" strike="noStrike">
                <a:latin typeface="Arial"/>
                <a:ea typeface="Arial"/>
                <a:cs typeface="Arial"/>
                <a:sym typeface="Arial"/>
              </a:rPr>
              <a:t>age, the youngest in the country. White Americans: 43. Asians: 39. Black Americans: 36.</a:t>
            </a:r>
            <a:endParaRPr b="0" i="0" sz="2400" u="none" cap="none" strike="noStrike">
              <a:solidFill>
                <a:srgbClr val="000000"/>
              </a:solidFill>
              <a:latin typeface="Arial"/>
              <a:ea typeface="Arial"/>
              <a:cs typeface="Arial"/>
              <a:sym typeface="Arial"/>
            </a:endParaRPr>
          </a:p>
        </p:txBody>
      </p:sp>
      <p:sp>
        <p:nvSpPr>
          <p:cNvPr id="166" name="Google Shape;166;p6"/>
          <p:cNvSpPr/>
          <p:nvPr/>
        </p:nvSpPr>
        <p:spPr>
          <a:xfrm>
            <a:off x="9363456"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7" name="Google Shape;167;p6"/>
          <p:cNvSpPr/>
          <p:nvPr/>
        </p:nvSpPr>
        <p:spPr>
          <a:xfrm>
            <a:off x="9290304"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8" name="Google Shape;168;p6"/>
          <p:cNvSpPr txBox="1"/>
          <p:nvPr/>
        </p:nvSpPr>
        <p:spPr>
          <a:xfrm>
            <a:off x="9564624" y="3154680"/>
            <a:ext cx="35205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67057C"/>
                </a:solidFill>
                <a:latin typeface="Arial"/>
                <a:ea typeface="Arial"/>
                <a:cs typeface="Arial"/>
                <a:sym typeface="Arial"/>
              </a:rPr>
              <a:t>2 in 3</a:t>
            </a:r>
            <a:endParaRPr b="1" i="0" sz="4400" u="none" cap="none" strike="noStrike">
              <a:solidFill>
                <a:srgbClr val="67057C"/>
              </a:solidFill>
              <a:latin typeface="Arial"/>
              <a:ea typeface="Arial"/>
              <a:cs typeface="Arial"/>
              <a:sym typeface="Arial"/>
            </a:endParaRPr>
          </a:p>
        </p:txBody>
      </p:sp>
      <p:sp>
        <p:nvSpPr>
          <p:cNvPr id="169" name="Google Shape;169;p6"/>
          <p:cNvSpPr txBox="1"/>
          <p:nvPr/>
        </p:nvSpPr>
        <p:spPr>
          <a:xfrm>
            <a:off x="9564624" y="4160520"/>
            <a:ext cx="3520500" cy="466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Latinos were born in the U.S. Immigrants are 1 in 3.</a:t>
            </a:r>
            <a:endParaRPr b="0" i="0" sz="2400" u="none" cap="none" strike="noStrike">
              <a:solidFill>
                <a:srgbClr val="000000"/>
              </a:solidFill>
              <a:latin typeface="Arial"/>
              <a:ea typeface="Arial"/>
              <a:cs typeface="Arial"/>
              <a:sym typeface="Arial"/>
            </a:endParaRPr>
          </a:p>
        </p:txBody>
      </p:sp>
      <p:sp>
        <p:nvSpPr>
          <p:cNvPr id="170" name="Google Shape;170;p6"/>
          <p:cNvSpPr/>
          <p:nvPr/>
        </p:nvSpPr>
        <p:spPr>
          <a:xfrm>
            <a:off x="13734288"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1" name="Google Shape;171;p6"/>
          <p:cNvSpPr/>
          <p:nvPr/>
        </p:nvSpPr>
        <p:spPr>
          <a:xfrm>
            <a:off x="13661136"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2" name="Google Shape;172;p6"/>
          <p:cNvSpPr txBox="1"/>
          <p:nvPr/>
        </p:nvSpPr>
        <p:spPr>
          <a:xfrm>
            <a:off x="13935456" y="3154680"/>
            <a:ext cx="35205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67057C"/>
                </a:solidFill>
                <a:latin typeface="Arial"/>
                <a:ea typeface="Arial"/>
                <a:cs typeface="Arial"/>
                <a:sym typeface="Arial"/>
              </a:rPr>
              <a:t>57%</a:t>
            </a:r>
            <a:endParaRPr b="1" i="0" sz="4400" u="none" cap="none" strike="noStrike">
              <a:solidFill>
                <a:srgbClr val="67057C"/>
              </a:solidFill>
              <a:latin typeface="Arial"/>
              <a:ea typeface="Arial"/>
              <a:cs typeface="Arial"/>
              <a:sym typeface="Arial"/>
            </a:endParaRPr>
          </a:p>
        </p:txBody>
      </p:sp>
      <p:sp>
        <p:nvSpPr>
          <p:cNvPr id="173" name="Google Shape;173;p6"/>
          <p:cNvSpPr txBox="1"/>
          <p:nvPr/>
        </p:nvSpPr>
        <p:spPr>
          <a:xfrm>
            <a:off x="13935450" y="4160525"/>
            <a:ext cx="3795000" cy="466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are of Mexican origin. They are followed by Puerto Ricans, Cubans, Salvadorans, Dominicans, Guatemalans, Colombians, Hondurans, Venezuelans, and Ecuadorians.</a:t>
            </a:r>
            <a:endParaRPr b="0" i="0" sz="2400" u="none" cap="none" strike="noStrike">
              <a:solidFill>
                <a:srgbClr val="000000"/>
              </a:solidFill>
              <a:latin typeface="Arial"/>
              <a:ea typeface="Arial"/>
              <a:cs typeface="Arial"/>
              <a:sym typeface="Arial"/>
            </a:endParaRPr>
          </a:p>
        </p:txBody>
      </p:sp>
      <p:sp>
        <p:nvSpPr>
          <p:cNvPr id="174" name="Google Shape;174;p6"/>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555555"/>
                </a:solidFill>
                <a:latin typeface="Arial"/>
                <a:ea typeface="Arial"/>
                <a:cs typeface="Arial"/>
                <a:sym typeface="Arial"/>
              </a:rPr>
              <a:t>Source: Pew Research Center, “Key facts about U.S. Latinos” (Oct. 2025), using 2024 U.S. Census data.</a:t>
            </a:r>
            <a:endParaRPr b="0" i="0" sz="1400" u="none" cap="none" strike="noStrike">
              <a:solidFill>
                <a:srgbClr val="555555"/>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78" name="Shape 178"/>
        <p:cNvGrpSpPr/>
        <p:nvPr/>
      </p:nvGrpSpPr>
      <p:grpSpPr>
        <a:xfrm>
          <a:off x="0" y="0"/>
          <a:ext cx="0" cy="0"/>
          <a:chOff x="0" y="0"/>
          <a:chExt cx="0" cy="0"/>
        </a:xfrm>
      </p:grpSpPr>
      <p:sp>
        <p:nvSpPr>
          <p:cNvPr id="179" name="Google Shape;179;p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0" name="Google Shape;180;p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1" name="Google Shape;181;p7"/>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7"/>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i="0" lang="en-US" sz="5000" u="none" cap="none" strike="noStrike">
                <a:latin typeface="Arial"/>
                <a:ea typeface="Arial"/>
                <a:cs typeface="Arial"/>
                <a:sym typeface="Arial"/>
              </a:rPr>
              <a:t>WHERE THEY GET THEIR NEWS</a:t>
            </a:r>
            <a:endParaRPr b="1" i="0" sz="5000" u="none" cap="none" strike="noStrike">
              <a:solidFill>
                <a:srgbClr val="000000"/>
              </a:solidFill>
              <a:latin typeface="Arial"/>
              <a:ea typeface="Arial"/>
              <a:cs typeface="Arial"/>
              <a:sym typeface="Arial"/>
            </a:endParaRPr>
          </a:p>
        </p:txBody>
      </p:sp>
      <p:sp>
        <p:nvSpPr>
          <p:cNvPr id="183" name="Google Shape;183;p7"/>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Arial"/>
                <a:ea typeface="Arial"/>
                <a:cs typeface="Arial"/>
                <a:sym typeface="Arial"/>
              </a:rPr>
              <a:t>Percentage of Latinos who get news at least sometimes through each source:</a:t>
            </a:r>
            <a:endParaRPr b="0" i="0" sz="2800" u="none" cap="none" strike="noStrike">
              <a:solidFill>
                <a:srgbClr val="000000"/>
              </a:solidFill>
              <a:latin typeface="Arial"/>
              <a:ea typeface="Arial"/>
              <a:cs typeface="Arial"/>
              <a:sym typeface="Arial"/>
            </a:endParaRPr>
          </a:p>
        </p:txBody>
      </p:sp>
      <p:sp>
        <p:nvSpPr>
          <p:cNvPr id="184" name="Google Shape;184;p7"/>
          <p:cNvSpPr txBox="1"/>
          <p:nvPr/>
        </p:nvSpPr>
        <p:spPr>
          <a:xfrm>
            <a:off x="548640" y="3347409"/>
            <a:ext cx="82296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By platform</a:t>
            </a:r>
            <a:endParaRPr b="1" i="0" sz="2600" u="none" cap="none" strike="noStrike">
              <a:solidFill>
                <a:srgbClr val="000000"/>
              </a:solidFill>
              <a:latin typeface="Arial"/>
              <a:ea typeface="Arial"/>
              <a:cs typeface="Arial"/>
              <a:sym typeface="Arial"/>
            </a:endParaRPr>
          </a:p>
        </p:txBody>
      </p:sp>
      <p:sp>
        <p:nvSpPr>
          <p:cNvPr id="185" name="Google Shape;185;p7"/>
          <p:cNvSpPr txBox="1"/>
          <p:nvPr/>
        </p:nvSpPr>
        <p:spPr>
          <a:xfrm>
            <a:off x="548640" y="3987489"/>
            <a:ext cx="31089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Internet</a:t>
            </a:r>
            <a:endParaRPr b="0" i="0" sz="2400" u="none" cap="none" strike="noStrike">
              <a:solidFill>
                <a:srgbClr val="000000"/>
              </a:solidFill>
              <a:latin typeface="Arial"/>
              <a:ea typeface="Arial"/>
              <a:cs typeface="Arial"/>
              <a:sym typeface="Arial"/>
            </a:endParaRPr>
          </a:p>
        </p:txBody>
      </p:sp>
      <p:sp>
        <p:nvSpPr>
          <p:cNvPr id="186" name="Google Shape;186;p7"/>
          <p:cNvSpPr/>
          <p:nvPr/>
        </p:nvSpPr>
        <p:spPr>
          <a:xfrm>
            <a:off x="3749040" y="4033209"/>
            <a:ext cx="3659400" cy="6402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7" name="Google Shape;187;p7"/>
          <p:cNvSpPr txBox="1"/>
          <p:nvPr/>
        </p:nvSpPr>
        <p:spPr>
          <a:xfrm>
            <a:off x="7499909" y="407892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87%</a:t>
            </a:r>
            <a:endParaRPr b="1" i="0" sz="2600" u="none" cap="none" strike="noStrike">
              <a:solidFill>
                <a:srgbClr val="000000"/>
              </a:solidFill>
              <a:latin typeface="Arial"/>
              <a:ea typeface="Arial"/>
              <a:cs typeface="Arial"/>
              <a:sym typeface="Arial"/>
            </a:endParaRPr>
          </a:p>
        </p:txBody>
      </p:sp>
      <p:sp>
        <p:nvSpPr>
          <p:cNvPr id="188" name="Google Shape;188;p7"/>
          <p:cNvSpPr txBox="1"/>
          <p:nvPr/>
        </p:nvSpPr>
        <p:spPr>
          <a:xfrm>
            <a:off x="548640" y="4810449"/>
            <a:ext cx="31089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TV</a:t>
            </a:r>
            <a:endParaRPr b="0" i="0" sz="2400" u="none" cap="none" strike="noStrike">
              <a:solidFill>
                <a:srgbClr val="000000"/>
              </a:solidFill>
              <a:latin typeface="Arial"/>
              <a:ea typeface="Arial"/>
              <a:cs typeface="Arial"/>
              <a:sym typeface="Arial"/>
            </a:endParaRPr>
          </a:p>
        </p:txBody>
      </p:sp>
      <p:sp>
        <p:nvSpPr>
          <p:cNvPr id="189" name="Google Shape;189;p7"/>
          <p:cNvSpPr/>
          <p:nvPr/>
        </p:nvSpPr>
        <p:spPr>
          <a:xfrm>
            <a:off x="3749040" y="4856169"/>
            <a:ext cx="26079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0" name="Google Shape;190;p7"/>
          <p:cNvSpPr txBox="1"/>
          <p:nvPr/>
        </p:nvSpPr>
        <p:spPr>
          <a:xfrm>
            <a:off x="6448349" y="490188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62%</a:t>
            </a:r>
            <a:endParaRPr b="1" i="0" sz="2600" u="none" cap="none" strike="noStrike">
              <a:solidFill>
                <a:srgbClr val="000000"/>
              </a:solidFill>
              <a:latin typeface="Arial"/>
              <a:ea typeface="Arial"/>
              <a:cs typeface="Arial"/>
              <a:sym typeface="Arial"/>
            </a:endParaRPr>
          </a:p>
        </p:txBody>
      </p:sp>
      <p:sp>
        <p:nvSpPr>
          <p:cNvPr id="191" name="Google Shape;191;p7"/>
          <p:cNvSpPr txBox="1"/>
          <p:nvPr/>
        </p:nvSpPr>
        <p:spPr>
          <a:xfrm>
            <a:off x="548640" y="5633409"/>
            <a:ext cx="31089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Radio</a:t>
            </a:r>
            <a:endParaRPr b="0" i="0" sz="2400" u="none" cap="none" strike="noStrike">
              <a:solidFill>
                <a:srgbClr val="000000"/>
              </a:solidFill>
              <a:latin typeface="Arial"/>
              <a:ea typeface="Arial"/>
              <a:cs typeface="Arial"/>
              <a:sym typeface="Arial"/>
            </a:endParaRPr>
          </a:p>
        </p:txBody>
      </p:sp>
      <p:sp>
        <p:nvSpPr>
          <p:cNvPr id="192" name="Google Shape;192;p7"/>
          <p:cNvSpPr/>
          <p:nvPr/>
        </p:nvSpPr>
        <p:spPr>
          <a:xfrm>
            <a:off x="3749040" y="5679129"/>
            <a:ext cx="20190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3" name="Google Shape;193;p7"/>
          <p:cNvSpPr txBox="1"/>
          <p:nvPr/>
        </p:nvSpPr>
        <p:spPr>
          <a:xfrm>
            <a:off x="5859475" y="572484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48%</a:t>
            </a:r>
            <a:endParaRPr b="1" i="0" sz="2600" u="none" cap="none" strike="noStrike">
              <a:solidFill>
                <a:srgbClr val="000000"/>
              </a:solidFill>
              <a:latin typeface="Arial"/>
              <a:ea typeface="Arial"/>
              <a:cs typeface="Arial"/>
              <a:sym typeface="Arial"/>
            </a:endParaRPr>
          </a:p>
        </p:txBody>
      </p:sp>
      <p:sp>
        <p:nvSpPr>
          <p:cNvPr id="194" name="Google Shape;194;p7"/>
          <p:cNvSpPr txBox="1"/>
          <p:nvPr/>
        </p:nvSpPr>
        <p:spPr>
          <a:xfrm>
            <a:off x="548640" y="6456369"/>
            <a:ext cx="31089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Newspapers or magazines</a:t>
            </a:r>
            <a:endParaRPr b="0" i="0" sz="2400" u="none" cap="none" strike="noStrike">
              <a:solidFill>
                <a:srgbClr val="000000"/>
              </a:solidFill>
              <a:latin typeface="Arial"/>
              <a:ea typeface="Arial"/>
              <a:cs typeface="Arial"/>
              <a:sym typeface="Arial"/>
            </a:endParaRPr>
          </a:p>
        </p:txBody>
      </p:sp>
      <p:sp>
        <p:nvSpPr>
          <p:cNvPr id="195" name="Google Shape;195;p7"/>
          <p:cNvSpPr/>
          <p:nvPr/>
        </p:nvSpPr>
        <p:spPr>
          <a:xfrm>
            <a:off x="3749040" y="6502089"/>
            <a:ext cx="13461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6" name="Google Shape;196;p7"/>
          <p:cNvSpPr txBox="1"/>
          <p:nvPr/>
        </p:nvSpPr>
        <p:spPr>
          <a:xfrm>
            <a:off x="5186477" y="654780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32%</a:t>
            </a:r>
            <a:endParaRPr b="1" i="0" sz="2600" u="none" cap="none" strike="noStrike">
              <a:solidFill>
                <a:srgbClr val="000000"/>
              </a:solidFill>
              <a:latin typeface="Arial"/>
              <a:ea typeface="Arial"/>
              <a:cs typeface="Arial"/>
              <a:sym typeface="Arial"/>
            </a:endParaRPr>
          </a:p>
        </p:txBody>
      </p:sp>
      <p:sp>
        <p:nvSpPr>
          <p:cNvPr id="197" name="Google Shape;197;p7"/>
          <p:cNvSpPr txBox="1"/>
          <p:nvPr/>
        </p:nvSpPr>
        <p:spPr>
          <a:xfrm>
            <a:off x="9509760" y="3347409"/>
            <a:ext cx="84126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Within the internet</a:t>
            </a:r>
            <a:endParaRPr b="1" i="0" sz="2600" u="none" cap="none" strike="noStrike">
              <a:solidFill>
                <a:srgbClr val="000000"/>
              </a:solidFill>
              <a:latin typeface="Arial"/>
              <a:ea typeface="Arial"/>
              <a:cs typeface="Arial"/>
              <a:sym typeface="Arial"/>
            </a:endParaRPr>
          </a:p>
        </p:txBody>
      </p:sp>
      <p:sp>
        <p:nvSpPr>
          <p:cNvPr id="198" name="Google Shape;198;p7"/>
          <p:cNvSpPr txBox="1"/>
          <p:nvPr/>
        </p:nvSpPr>
        <p:spPr>
          <a:xfrm>
            <a:off x="9509760" y="3987489"/>
            <a:ext cx="35661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Search engines (Google)</a:t>
            </a:r>
            <a:endParaRPr b="0" i="0" sz="2200" u="none" cap="none" strike="noStrike">
              <a:solidFill>
                <a:srgbClr val="000000"/>
              </a:solidFill>
              <a:latin typeface="Arial"/>
              <a:ea typeface="Arial"/>
              <a:cs typeface="Arial"/>
              <a:sym typeface="Arial"/>
            </a:endParaRPr>
          </a:p>
        </p:txBody>
      </p:sp>
      <p:sp>
        <p:nvSpPr>
          <p:cNvPr id="199" name="Google Shape;199;p7"/>
          <p:cNvSpPr/>
          <p:nvPr/>
        </p:nvSpPr>
        <p:spPr>
          <a:xfrm>
            <a:off x="13167360" y="4033209"/>
            <a:ext cx="2706600" cy="6402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0" name="Google Shape;200;p7"/>
          <p:cNvSpPr txBox="1"/>
          <p:nvPr/>
        </p:nvSpPr>
        <p:spPr>
          <a:xfrm>
            <a:off x="15965424" y="407892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74%</a:t>
            </a:r>
            <a:endParaRPr b="1" i="0" sz="2600" u="none" cap="none" strike="noStrike">
              <a:solidFill>
                <a:srgbClr val="000000"/>
              </a:solidFill>
              <a:latin typeface="Arial"/>
              <a:ea typeface="Arial"/>
              <a:cs typeface="Arial"/>
              <a:sym typeface="Arial"/>
            </a:endParaRPr>
          </a:p>
        </p:txBody>
      </p:sp>
      <p:sp>
        <p:nvSpPr>
          <p:cNvPr id="201" name="Google Shape;201;p7"/>
          <p:cNvSpPr txBox="1"/>
          <p:nvPr/>
        </p:nvSpPr>
        <p:spPr>
          <a:xfrm>
            <a:off x="9509760" y="4810449"/>
            <a:ext cx="35661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News websites or apps</a:t>
            </a:r>
            <a:endParaRPr b="0" i="0" sz="2200" u="none" cap="none" strike="noStrike">
              <a:solidFill>
                <a:srgbClr val="000000"/>
              </a:solidFill>
              <a:latin typeface="Arial"/>
              <a:ea typeface="Arial"/>
              <a:cs typeface="Arial"/>
              <a:sym typeface="Arial"/>
            </a:endParaRPr>
          </a:p>
        </p:txBody>
      </p:sp>
      <p:sp>
        <p:nvSpPr>
          <p:cNvPr id="202" name="Google Shape;202;p7"/>
          <p:cNvSpPr/>
          <p:nvPr/>
        </p:nvSpPr>
        <p:spPr>
          <a:xfrm>
            <a:off x="13167360" y="4856169"/>
            <a:ext cx="21945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3" name="Google Shape;203;p7"/>
          <p:cNvSpPr txBox="1"/>
          <p:nvPr/>
        </p:nvSpPr>
        <p:spPr>
          <a:xfrm>
            <a:off x="15453360" y="490188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60%</a:t>
            </a:r>
            <a:endParaRPr b="1" i="0" sz="2600" u="none" cap="none" strike="noStrike">
              <a:solidFill>
                <a:srgbClr val="000000"/>
              </a:solidFill>
              <a:latin typeface="Arial"/>
              <a:ea typeface="Arial"/>
              <a:cs typeface="Arial"/>
              <a:sym typeface="Arial"/>
            </a:endParaRPr>
          </a:p>
        </p:txBody>
      </p:sp>
      <p:sp>
        <p:nvSpPr>
          <p:cNvPr id="204" name="Google Shape;204;p7"/>
          <p:cNvSpPr txBox="1"/>
          <p:nvPr/>
        </p:nvSpPr>
        <p:spPr>
          <a:xfrm>
            <a:off x="9509760" y="5633409"/>
            <a:ext cx="35661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Social media</a:t>
            </a:r>
            <a:endParaRPr b="0" i="0" sz="2200" u="none" cap="none" strike="noStrike">
              <a:solidFill>
                <a:srgbClr val="000000"/>
              </a:solidFill>
              <a:latin typeface="Arial"/>
              <a:ea typeface="Arial"/>
              <a:cs typeface="Arial"/>
              <a:sym typeface="Arial"/>
            </a:endParaRPr>
          </a:p>
        </p:txBody>
      </p:sp>
      <p:sp>
        <p:nvSpPr>
          <p:cNvPr id="205" name="Google Shape;205;p7"/>
          <p:cNvSpPr/>
          <p:nvPr/>
        </p:nvSpPr>
        <p:spPr>
          <a:xfrm>
            <a:off x="13167360" y="5679129"/>
            <a:ext cx="20484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6" name="Google Shape;206;p7"/>
          <p:cNvSpPr txBox="1"/>
          <p:nvPr/>
        </p:nvSpPr>
        <p:spPr>
          <a:xfrm>
            <a:off x="15307056" y="572484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56%</a:t>
            </a:r>
            <a:endParaRPr b="1" i="0" sz="2600" u="none" cap="none" strike="noStrike">
              <a:solidFill>
                <a:srgbClr val="000000"/>
              </a:solidFill>
              <a:latin typeface="Arial"/>
              <a:ea typeface="Arial"/>
              <a:cs typeface="Arial"/>
              <a:sym typeface="Arial"/>
            </a:endParaRPr>
          </a:p>
        </p:txBody>
      </p:sp>
      <p:sp>
        <p:nvSpPr>
          <p:cNvPr id="207" name="Google Shape;207;p7"/>
          <p:cNvSpPr txBox="1"/>
          <p:nvPr/>
        </p:nvSpPr>
        <p:spPr>
          <a:xfrm>
            <a:off x="9509760" y="6456369"/>
            <a:ext cx="3566100" cy="731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Podcasts</a:t>
            </a:r>
            <a:endParaRPr b="0" i="0" sz="2200" u="none" cap="none" strike="noStrike">
              <a:solidFill>
                <a:srgbClr val="000000"/>
              </a:solidFill>
              <a:latin typeface="Arial"/>
              <a:ea typeface="Arial"/>
              <a:cs typeface="Arial"/>
              <a:sym typeface="Arial"/>
            </a:endParaRPr>
          </a:p>
        </p:txBody>
      </p:sp>
      <p:sp>
        <p:nvSpPr>
          <p:cNvPr id="208" name="Google Shape;208;p7"/>
          <p:cNvSpPr/>
          <p:nvPr/>
        </p:nvSpPr>
        <p:spPr>
          <a:xfrm>
            <a:off x="13167360" y="6502089"/>
            <a:ext cx="1134000" cy="6402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9" name="Google Shape;209;p7"/>
          <p:cNvSpPr txBox="1"/>
          <p:nvPr/>
        </p:nvSpPr>
        <p:spPr>
          <a:xfrm>
            <a:off x="14392656" y="6547809"/>
            <a:ext cx="1280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latin typeface="Arial"/>
                <a:ea typeface="Arial"/>
                <a:cs typeface="Arial"/>
                <a:sym typeface="Arial"/>
              </a:rPr>
              <a:t>31%</a:t>
            </a:r>
            <a:endParaRPr b="1" i="0" sz="2600" u="none" cap="none" strike="noStrike">
              <a:solidFill>
                <a:srgbClr val="000000"/>
              </a:solidFill>
              <a:latin typeface="Arial"/>
              <a:ea typeface="Arial"/>
              <a:cs typeface="Arial"/>
              <a:sym typeface="Arial"/>
            </a:endParaRPr>
          </a:p>
        </p:txBody>
      </p:sp>
      <p:sp>
        <p:nvSpPr>
          <p:cNvPr id="210" name="Google Shape;210;p7"/>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555555"/>
                </a:solidFill>
                <a:latin typeface="Arial"/>
                <a:ea typeface="Arial"/>
                <a:cs typeface="Arial"/>
                <a:sym typeface="Arial"/>
              </a:rPr>
              <a:t>Source: Pew Research Center, “How Hispanic Americans Get Their News” (Mar. 2024). Survey of U.S. adults, Sept.–Oct. 2023.</a:t>
            </a:r>
            <a:endParaRPr b="0" i="0" sz="1400" u="none" cap="none" strike="noStrike">
              <a:solidFill>
                <a:srgbClr val="555555"/>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14" name="Shape 214"/>
        <p:cNvGrpSpPr/>
        <p:nvPr/>
      </p:nvGrpSpPr>
      <p:grpSpPr>
        <a:xfrm>
          <a:off x="0" y="0"/>
          <a:ext cx="0" cy="0"/>
          <a:chOff x="0" y="0"/>
          <a:chExt cx="0" cy="0"/>
        </a:xfrm>
      </p:grpSpPr>
      <p:sp>
        <p:nvSpPr>
          <p:cNvPr id="215" name="Google Shape;215;p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6" name="Google Shape;216;p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8"/>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8"/>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i="0" lang="en-US" sz="5000" u="none" cap="none" strike="noStrike">
                <a:latin typeface="Arial"/>
                <a:ea typeface="Arial"/>
                <a:cs typeface="Arial"/>
                <a:sym typeface="Arial"/>
              </a:rPr>
              <a:t>SOCIAL MEDIA AND </a:t>
            </a:r>
            <a:r>
              <a:rPr b="1" lang="en-US" sz="5000"/>
              <a:t>CONTENT CREATORS</a:t>
            </a:r>
            <a:endParaRPr b="1" i="0" sz="5000" u="none" cap="none" strike="noStrike">
              <a:solidFill>
                <a:srgbClr val="000000"/>
              </a:solidFill>
              <a:latin typeface="Arial"/>
              <a:ea typeface="Arial"/>
              <a:cs typeface="Arial"/>
              <a:sym typeface="Arial"/>
            </a:endParaRPr>
          </a:p>
        </p:txBody>
      </p:sp>
      <p:sp>
        <p:nvSpPr>
          <p:cNvPr id="219" name="Google Shape;219;p8"/>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220" name="Google Shape;220;p8"/>
          <p:cNvSpPr/>
          <p:nvPr/>
        </p:nvSpPr>
        <p:spPr>
          <a:xfrm>
            <a:off x="5175487" y="2630856"/>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1" name="Google Shape;221;p8"/>
          <p:cNvSpPr/>
          <p:nvPr/>
        </p:nvSpPr>
        <p:spPr>
          <a:xfrm>
            <a:off x="5102335" y="2557704"/>
            <a:ext cx="7772400" cy="2011800"/>
          </a:xfrm>
          <a:prstGeom prst="rect">
            <a:avLst/>
          </a:prstGeom>
          <a:solidFill>
            <a:srgbClr val="FFF2CC"/>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FFFF00"/>
              </a:highlight>
              <a:latin typeface="Calibri"/>
              <a:ea typeface="Calibri"/>
              <a:cs typeface="Calibri"/>
              <a:sym typeface="Calibri"/>
            </a:endParaRPr>
          </a:p>
        </p:txBody>
      </p:sp>
      <p:sp>
        <p:nvSpPr>
          <p:cNvPr id="222" name="Google Shape;222;p8"/>
          <p:cNvSpPr txBox="1"/>
          <p:nvPr/>
        </p:nvSpPr>
        <p:spPr>
          <a:xfrm>
            <a:off x="5330935" y="2694864"/>
            <a:ext cx="2194500" cy="91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30%</a:t>
            </a:r>
            <a:endParaRPr b="1" i="0" sz="4800" u="none" cap="none" strike="noStrike">
              <a:solidFill>
                <a:srgbClr val="67057C"/>
              </a:solidFill>
              <a:latin typeface="Arial"/>
              <a:ea typeface="Arial"/>
              <a:cs typeface="Arial"/>
              <a:sym typeface="Arial"/>
            </a:endParaRPr>
          </a:p>
        </p:txBody>
      </p:sp>
      <p:sp>
        <p:nvSpPr>
          <p:cNvPr id="223" name="Google Shape;223;p8"/>
          <p:cNvSpPr txBox="1"/>
          <p:nvPr/>
        </p:nvSpPr>
        <p:spPr>
          <a:xfrm>
            <a:off x="7479775" y="2740584"/>
            <a:ext cx="5212200" cy="169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of Latinos regularly get news from news </a:t>
            </a:r>
            <a:r>
              <a:rPr lang="en-US" sz="2200"/>
              <a:t>creators</a:t>
            </a:r>
            <a:r>
              <a:rPr b="0" i="0" lang="en-US" sz="2200" u="none" cap="none" strike="noStrike">
                <a:latin typeface="Arial"/>
                <a:ea typeface="Arial"/>
                <a:cs typeface="Arial"/>
                <a:sym typeface="Arial"/>
              </a:rPr>
              <a:t>, the highest share among all groups</a:t>
            </a:r>
            <a:r>
              <a:rPr lang="en-US" sz="2200"/>
              <a:t> within the US. </a:t>
            </a:r>
            <a:endParaRPr b="0" i="0" sz="2200" u="none" cap="none" strike="noStrike">
              <a:solidFill>
                <a:srgbClr val="000000"/>
              </a:solidFill>
              <a:latin typeface="Arial"/>
              <a:ea typeface="Arial"/>
              <a:cs typeface="Arial"/>
              <a:sym typeface="Arial"/>
            </a:endParaRPr>
          </a:p>
        </p:txBody>
      </p:sp>
      <p:sp>
        <p:nvSpPr>
          <p:cNvPr id="224" name="Google Shape;224;p8"/>
          <p:cNvSpPr/>
          <p:nvPr/>
        </p:nvSpPr>
        <p:spPr>
          <a:xfrm>
            <a:off x="1220685" y="5095074"/>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5" name="Google Shape;225;p8"/>
          <p:cNvSpPr/>
          <p:nvPr/>
        </p:nvSpPr>
        <p:spPr>
          <a:xfrm>
            <a:off x="1147533" y="5021922"/>
            <a:ext cx="7772400" cy="201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6" name="Google Shape;226;p8"/>
          <p:cNvSpPr txBox="1"/>
          <p:nvPr/>
        </p:nvSpPr>
        <p:spPr>
          <a:xfrm>
            <a:off x="1376133" y="5159082"/>
            <a:ext cx="2194500" cy="91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65%</a:t>
            </a:r>
            <a:endParaRPr b="1" i="0" sz="4800" u="none" cap="none" strike="noStrike">
              <a:solidFill>
                <a:srgbClr val="67057C"/>
              </a:solidFill>
              <a:latin typeface="Arial"/>
              <a:ea typeface="Arial"/>
              <a:cs typeface="Arial"/>
              <a:sym typeface="Arial"/>
            </a:endParaRPr>
          </a:p>
        </p:txBody>
      </p:sp>
      <p:sp>
        <p:nvSpPr>
          <p:cNvPr id="227" name="Google Shape;227;p8"/>
          <p:cNvSpPr txBox="1"/>
          <p:nvPr/>
        </p:nvSpPr>
        <p:spPr>
          <a:xfrm>
            <a:off x="3524973" y="5204802"/>
            <a:ext cx="5212200" cy="169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of those who follow news </a:t>
            </a:r>
            <a:r>
              <a:rPr lang="en-US" sz="2200"/>
              <a:t>creators </a:t>
            </a:r>
            <a:r>
              <a:rPr b="0" i="0" lang="en-US" sz="2200" u="none" cap="none" strike="noStrike">
                <a:latin typeface="Arial"/>
                <a:ea typeface="Arial"/>
                <a:cs typeface="Arial"/>
                <a:sym typeface="Arial"/>
              </a:rPr>
              <a:t>say they helped them better understand current events.</a:t>
            </a:r>
            <a:endParaRPr b="0" i="0" sz="2200" u="none" cap="none" strike="noStrike">
              <a:solidFill>
                <a:srgbClr val="000000"/>
              </a:solidFill>
              <a:latin typeface="Arial"/>
              <a:ea typeface="Arial"/>
              <a:cs typeface="Arial"/>
              <a:sym typeface="Arial"/>
            </a:endParaRPr>
          </a:p>
        </p:txBody>
      </p:sp>
      <p:sp>
        <p:nvSpPr>
          <p:cNvPr id="228" name="Google Shape;228;p8"/>
          <p:cNvSpPr/>
          <p:nvPr/>
        </p:nvSpPr>
        <p:spPr>
          <a:xfrm>
            <a:off x="9582812" y="5126053"/>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9" name="Google Shape;229;p8"/>
          <p:cNvSpPr/>
          <p:nvPr/>
        </p:nvSpPr>
        <p:spPr>
          <a:xfrm>
            <a:off x="9509660" y="5052901"/>
            <a:ext cx="7772400" cy="201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30" name="Google Shape;230;p8"/>
          <p:cNvSpPr txBox="1"/>
          <p:nvPr/>
        </p:nvSpPr>
        <p:spPr>
          <a:xfrm>
            <a:off x="9903110" y="5313899"/>
            <a:ext cx="2194500" cy="91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77%</a:t>
            </a:r>
            <a:endParaRPr b="1" i="0" sz="4800" u="none" cap="none" strike="noStrike">
              <a:solidFill>
                <a:srgbClr val="67057C"/>
              </a:solidFill>
              <a:latin typeface="Arial"/>
              <a:ea typeface="Arial"/>
              <a:cs typeface="Arial"/>
              <a:sym typeface="Arial"/>
            </a:endParaRPr>
          </a:p>
        </p:txBody>
      </p:sp>
      <p:sp>
        <p:nvSpPr>
          <p:cNvPr id="231" name="Google Shape;231;p8"/>
          <p:cNvSpPr txBox="1"/>
          <p:nvPr/>
        </p:nvSpPr>
        <p:spPr>
          <a:xfrm>
            <a:off x="11887100" y="5235781"/>
            <a:ext cx="5212200" cy="1691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of the most popular news </a:t>
            </a:r>
            <a:r>
              <a:rPr lang="en-US" sz="2200"/>
              <a:t>creators </a:t>
            </a:r>
            <a:r>
              <a:rPr b="0" i="0" lang="en-US" sz="2200" u="none" cap="none" strike="noStrike">
                <a:latin typeface="Arial"/>
                <a:ea typeface="Arial"/>
                <a:cs typeface="Arial"/>
                <a:sym typeface="Arial"/>
              </a:rPr>
              <a:t>have never worked for a news organization.</a:t>
            </a:r>
            <a:endParaRPr b="0" i="0" sz="2200" u="none" cap="none" strike="noStrike">
              <a:solidFill>
                <a:srgbClr val="000000"/>
              </a:solidFill>
              <a:latin typeface="Arial"/>
              <a:ea typeface="Arial"/>
              <a:cs typeface="Arial"/>
              <a:sym typeface="Arial"/>
            </a:endParaRPr>
          </a:p>
        </p:txBody>
      </p:sp>
      <p:sp>
        <p:nvSpPr>
          <p:cNvPr id="232" name="Google Shape;232;p8"/>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555555"/>
                </a:solidFill>
                <a:latin typeface="Arial"/>
                <a:ea typeface="Arial"/>
                <a:cs typeface="Arial"/>
                <a:sym typeface="Arial"/>
              </a:rPr>
              <a:t>Sources: Pew Research Center, “Social Media and News Fact Sheet” and its demographic appendix (Sept. 2025), “America’s News Influencers” (Nov. 2024), and “Key facts about U.S. Latinos” (Oct. 2025).</a:t>
            </a:r>
            <a:endParaRPr b="0" i="0" sz="1400" u="none" cap="none" strike="noStrike">
              <a:solidFill>
                <a:srgbClr val="555555"/>
              </a:solidFill>
              <a:latin typeface="Arial"/>
              <a:ea typeface="Arial"/>
              <a:cs typeface="Arial"/>
              <a:sym typeface="Arial"/>
            </a:endParaRPr>
          </a:p>
        </p:txBody>
      </p:sp>
      <p:sp>
        <p:nvSpPr>
          <p:cNvPr id="233" name="Google Shape;233;p8"/>
          <p:cNvSpPr txBox="1"/>
          <p:nvPr/>
        </p:nvSpPr>
        <p:spPr>
          <a:xfrm>
            <a:off x="548640" y="8915400"/>
            <a:ext cx="89610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555555"/>
                </a:solidFill>
                <a:latin typeface="Arial"/>
                <a:ea typeface="Arial"/>
                <a:cs typeface="Arial"/>
                <a:sym typeface="Arial"/>
              </a:rPr>
              <a:t>For reference: Latinos are 1 in 5 people in the U.S.</a:t>
            </a:r>
            <a:endParaRPr b="0" i="0" sz="1600" u="none" cap="none" strike="noStrike">
              <a:solidFill>
                <a:srgbClr val="555555"/>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37" name="Shape 237"/>
        <p:cNvGrpSpPr/>
        <p:nvPr/>
      </p:nvGrpSpPr>
      <p:grpSpPr>
        <a:xfrm>
          <a:off x="0" y="0"/>
          <a:ext cx="0" cy="0"/>
          <a:chOff x="0" y="0"/>
          <a:chExt cx="0" cy="0"/>
        </a:xfrm>
      </p:grpSpPr>
      <p:sp>
        <p:nvSpPr>
          <p:cNvPr id="238" name="Google Shape;238;p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9" name="Google Shape;239;p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0" name="Google Shape;240;p9"/>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1" name="Google Shape;241;p9"/>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i="0" lang="en-US" sz="5000" u="none" cap="none" strike="noStrike">
                <a:latin typeface="Arial"/>
                <a:ea typeface="Arial"/>
                <a:cs typeface="Arial"/>
                <a:sym typeface="Arial"/>
              </a:rPr>
              <a:t>WHAT LANGUAGE THEY GET THEIR NEWS IN</a:t>
            </a:r>
            <a:endParaRPr b="1" i="0" sz="5000" u="none" cap="none" strike="noStrike">
              <a:solidFill>
                <a:srgbClr val="000000"/>
              </a:solidFill>
              <a:latin typeface="Arial"/>
              <a:ea typeface="Arial"/>
              <a:cs typeface="Arial"/>
              <a:sym typeface="Arial"/>
            </a:endParaRPr>
          </a:p>
        </p:txBody>
      </p:sp>
      <p:sp>
        <p:nvSpPr>
          <p:cNvPr id="242" name="Google Shape;242;p9"/>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Arial"/>
                <a:ea typeface="Arial"/>
                <a:cs typeface="Arial"/>
                <a:sym typeface="Arial"/>
              </a:rPr>
              <a:t>Most get their news in English. The biggest difference is between U.S.-born Latinos and immigrants.</a:t>
            </a:r>
            <a:endParaRPr b="0" i="0" sz="2800" u="none" cap="none" strike="noStrike">
              <a:solidFill>
                <a:srgbClr val="000000"/>
              </a:solidFill>
              <a:latin typeface="Arial"/>
              <a:ea typeface="Arial"/>
              <a:cs typeface="Arial"/>
              <a:sym typeface="Arial"/>
            </a:endParaRPr>
          </a:p>
        </p:txBody>
      </p:sp>
      <p:sp>
        <p:nvSpPr>
          <p:cNvPr id="243" name="Google Shape;243;p9"/>
          <p:cNvSpPr/>
          <p:nvPr/>
        </p:nvSpPr>
        <p:spPr>
          <a:xfrm>
            <a:off x="4206240" y="2926080"/>
            <a:ext cx="292500" cy="292500"/>
          </a:xfrm>
          <a:prstGeom prst="rect">
            <a:avLst/>
          </a:prstGeom>
          <a:solidFill>
            <a:srgbClr val="2B2B2B"/>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44" name="Google Shape;244;p9"/>
          <p:cNvSpPr txBox="1"/>
          <p:nvPr/>
        </p:nvSpPr>
        <p:spPr>
          <a:xfrm>
            <a:off x="4572000" y="2770632"/>
            <a:ext cx="29262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latin typeface="Arial"/>
                <a:ea typeface="Arial"/>
                <a:cs typeface="Arial"/>
                <a:sym typeface="Arial"/>
              </a:rPr>
              <a:t>Mostly in English</a:t>
            </a:r>
            <a:endParaRPr b="0" i="0" sz="2000" u="none" cap="none" strike="noStrike">
              <a:solidFill>
                <a:srgbClr val="000000"/>
              </a:solidFill>
              <a:latin typeface="Arial"/>
              <a:ea typeface="Arial"/>
              <a:cs typeface="Arial"/>
              <a:sym typeface="Arial"/>
            </a:endParaRPr>
          </a:p>
        </p:txBody>
      </p:sp>
      <p:sp>
        <p:nvSpPr>
          <p:cNvPr id="245" name="Google Shape;245;p9"/>
          <p:cNvSpPr/>
          <p:nvPr/>
        </p:nvSpPr>
        <p:spPr>
          <a:xfrm>
            <a:off x="7498080" y="2926080"/>
            <a:ext cx="292500" cy="2925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46" name="Google Shape;246;p9"/>
          <p:cNvSpPr txBox="1"/>
          <p:nvPr/>
        </p:nvSpPr>
        <p:spPr>
          <a:xfrm>
            <a:off x="7863840" y="2770632"/>
            <a:ext cx="29262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latin typeface="Arial"/>
                <a:ea typeface="Arial"/>
                <a:cs typeface="Arial"/>
                <a:sym typeface="Arial"/>
              </a:rPr>
              <a:t>Both equally</a:t>
            </a:r>
            <a:endParaRPr b="0" i="0" sz="2000" u="none" cap="none" strike="noStrike">
              <a:solidFill>
                <a:srgbClr val="000000"/>
              </a:solidFill>
              <a:latin typeface="Arial"/>
              <a:ea typeface="Arial"/>
              <a:cs typeface="Arial"/>
              <a:sym typeface="Arial"/>
            </a:endParaRPr>
          </a:p>
        </p:txBody>
      </p:sp>
      <p:sp>
        <p:nvSpPr>
          <p:cNvPr id="247" name="Google Shape;247;p9"/>
          <p:cNvSpPr/>
          <p:nvPr/>
        </p:nvSpPr>
        <p:spPr>
          <a:xfrm>
            <a:off x="10789920" y="2926080"/>
            <a:ext cx="292500" cy="2925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48" name="Google Shape;248;p9"/>
          <p:cNvSpPr txBox="1"/>
          <p:nvPr/>
        </p:nvSpPr>
        <p:spPr>
          <a:xfrm>
            <a:off x="11155680" y="2770632"/>
            <a:ext cx="29262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latin typeface="Arial"/>
                <a:ea typeface="Arial"/>
                <a:cs typeface="Arial"/>
                <a:sym typeface="Arial"/>
              </a:rPr>
              <a:t>Mostly in Spanish</a:t>
            </a:r>
            <a:endParaRPr b="0" i="0" sz="2000" u="none" cap="none" strike="noStrike">
              <a:solidFill>
                <a:srgbClr val="000000"/>
              </a:solidFill>
              <a:latin typeface="Arial"/>
              <a:ea typeface="Arial"/>
              <a:cs typeface="Arial"/>
              <a:sym typeface="Arial"/>
            </a:endParaRPr>
          </a:p>
        </p:txBody>
      </p:sp>
      <p:sp>
        <p:nvSpPr>
          <p:cNvPr id="249" name="Google Shape;249;p9"/>
          <p:cNvSpPr txBox="1"/>
          <p:nvPr/>
        </p:nvSpPr>
        <p:spPr>
          <a:xfrm>
            <a:off x="548640" y="3817620"/>
            <a:ext cx="3566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All Latinos</a:t>
            </a:r>
            <a:endParaRPr b="1" i="0" sz="2400" u="none" cap="none" strike="noStrike">
              <a:solidFill>
                <a:srgbClr val="000000"/>
              </a:solidFill>
              <a:latin typeface="Arial"/>
              <a:ea typeface="Arial"/>
              <a:cs typeface="Arial"/>
              <a:sym typeface="Arial"/>
            </a:endParaRPr>
          </a:p>
        </p:txBody>
      </p:sp>
      <p:sp>
        <p:nvSpPr>
          <p:cNvPr id="250" name="Google Shape;250;p9"/>
          <p:cNvSpPr/>
          <p:nvPr/>
        </p:nvSpPr>
        <p:spPr>
          <a:xfrm>
            <a:off x="4206240" y="3657600"/>
            <a:ext cx="5332800" cy="868800"/>
          </a:xfrm>
          <a:prstGeom prst="rect">
            <a:avLst/>
          </a:prstGeom>
          <a:solidFill>
            <a:srgbClr val="2B2B2B"/>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1" name="Google Shape;251;p9"/>
          <p:cNvSpPr txBox="1"/>
          <p:nvPr/>
        </p:nvSpPr>
        <p:spPr>
          <a:xfrm>
            <a:off x="4206240" y="3817620"/>
            <a:ext cx="53328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Arial"/>
                <a:ea typeface="Arial"/>
                <a:cs typeface="Arial"/>
                <a:sym typeface="Arial"/>
              </a:rPr>
              <a:t>54%</a:t>
            </a:r>
            <a:endParaRPr b="1" i="0" sz="2400" u="none" cap="none" strike="noStrike">
              <a:solidFill>
                <a:srgbClr val="FFFFFF"/>
              </a:solidFill>
              <a:latin typeface="Arial"/>
              <a:ea typeface="Arial"/>
              <a:cs typeface="Arial"/>
              <a:sym typeface="Arial"/>
            </a:endParaRPr>
          </a:p>
        </p:txBody>
      </p:sp>
      <p:sp>
        <p:nvSpPr>
          <p:cNvPr id="252" name="Google Shape;252;p9"/>
          <p:cNvSpPr/>
          <p:nvPr/>
        </p:nvSpPr>
        <p:spPr>
          <a:xfrm>
            <a:off x="9539021" y="3657600"/>
            <a:ext cx="2271300" cy="8688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3" name="Google Shape;253;p9"/>
          <p:cNvSpPr txBox="1"/>
          <p:nvPr/>
        </p:nvSpPr>
        <p:spPr>
          <a:xfrm>
            <a:off x="9539021" y="3817620"/>
            <a:ext cx="22713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23%</a:t>
            </a:r>
            <a:endParaRPr b="1" i="0" sz="2400" u="none" cap="none" strike="noStrike">
              <a:solidFill>
                <a:srgbClr val="000000"/>
              </a:solidFill>
              <a:latin typeface="Arial"/>
              <a:ea typeface="Arial"/>
              <a:cs typeface="Arial"/>
              <a:sym typeface="Arial"/>
            </a:endParaRPr>
          </a:p>
        </p:txBody>
      </p:sp>
      <p:sp>
        <p:nvSpPr>
          <p:cNvPr id="254" name="Google Shape;254;p9"/>
          <p:cNvSpPr/>
          <p:nvPr/>
        </p:nvSpPr>
        <p:spPr>
          <a:xfrm>
            <a:off x="11810390" y="3657600"/>
            <a:ext cx="2073900" cy="8688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5" name="Google Shape;255;p9"/>
          <p:cNvSpPr txBox="1"/>
          <p:nvPr/>
        </p:nvSpPr>
        <p:spPr>
          <a:xfrm>
            <a:off x="11810390" y="3817620"/>
            <a:ext cx="20739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Arial"/>
                <a:ea typeface="Arial"/>
                <a:cs typeface="Arial"/>
                <a:sym typeface="Arial"/>
              </a:rPr>
              <a:t>21%</a:t>
            </a:r>
            <a:endParaRPr b="1" i="0" sz="2400" u="none" cap="none" strike="noStrike">
              <a:solidFill>
                <a:srgbClr val="FFFFFF"/>
              </a:solidFill>
              <a:latin typeface="Arial"/>
              <a:ea typeface="Arial"/>
              <a:cs typeface="Arial"/>
              <a:sym typeface="Arial"/>
            </a:endParaRPr>
          </a:p>
        </p:txBody>
      </p:sp>
      <p:sp>
        <p:nvSpPr>
          <p:cNvPr id="256" name="Google Shape;256;p9"/>
          <p:cNvSpPr txBox="1"/>
          <p:nvPr/>
        </p:nvSpPr>
        <p:spPr>
          <a:xfrm>
            <a:off x="548640" y="4960620"/>
            <a:ext cx="3566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U.S.-born</a:t>
            </a:r>
            <a:endParaRPr b="0" i="0" sz="2400" u="none" cap="none" strike="noStrike">
              <a:solidFill>
                <a:srgbClr val="000000"/>
              </a:solidFill>
              <a:latin typeface="Arial"/>
              <a:ea typeface="Arial"/>
              <a:cs typeface="Arial"/>
              <a:sym typeface="Arial"/>
            </a:endParaRPr>
          </a:p>
        </p:txBody>
      </p:sp>
      <p:sp>
        <p:nvSpPr>
          <p:cNvPr id="257" name="Google Shape;257;p9"/>
          <p:cNvSpPr/>
          <p:nvPr/>
        </p:nvSpPr>
        <p:spPr>
          <a:xfrm>
            <a:off x="4206240" y="4800600"/>
            <a:ext cx="7999200" cy="868800"/>
          </a:xfrm>
          <a:prstGeom prst="rect">
            <a:avLst/>
          </a:prstGeom>
          <a:solidFill>
            <a:srgbClr val="2B2B2B"/>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8" name="Google Shape;258;p9"/>
          <p:cNvSpPr txBox="1"/>
          <p:nvPr/>
        </p:nvSpPr>
        <p:spPr>
          <a:xfrm>
            <a:off x="4206240" y="4960620"/>
            <a:ext cx="79992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Arial"/>
                <a:ea typeface="Arial"/>
                <a:cs typeface="Arial"/>
                <a:sym typeface="Arial"/>
              </a:rPr>
              <a:t>81%</a:t>
            </a:r>
            <a:endParaRPr b="1" i="0" sz="2400" u="none" cap="none" strike="noStrike">
              <a:solidFill>
                <a:srgbClr val="FFFFFF"/>
              </a:solidFill>
              <a:latin typeface="Arial"/>
              <a:ea typeface="Arial"/>
              <a:cs typeface="Arial"/>
              <a:sym typeface="Arial"/>
            </a:endParaRPr>
          </a:p>
        </p:txBody>
      </p:sp>
      <p:sp>
        <p:nvSpPr>
          <p:cNvPr id="259" name="Google Shape;259;p9"/>
          <p:cNvSpPr/>
          <p:nvPr/>
        </p:nvSpPr>
        <p:spPr>
          <a:xfrm>
            <a:off x="12205411" y="4800600"/>
            <a:ext cx="1580100" cy="8688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60" name="Google Shape;260;p9"/>
          <p:cNvSpPr txBox="1"/>
          <p:nvPr/>
        </p:nvSpPr>
        <p:spPr>
          <a:xfrm>
            <a:off x="12205411" y="4960620"/>
            <a:ext cx="15801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16%</a:t>
            </a:r>
            <a:endParaRPr b="1" i="0" sz="2400" u="none" cap="none" strike="noStrike">
              <a:solidFill>
                <a:srgbClr val="000000"/>
              </a:solidFill>
              <a:latin typeface="Arial"/>
              <a:ea typeface="Arial"/>
              <a:cs typeface="Arial"/>
              <a:sym typeface="Arial"/>
            </a:endParaRPr>
          </a:p>
        </p:txBody>
      </p:sp>
      <p:sp>
        <p:nvSpPr>
          <p:cNvPr id="261" name="Google Shape;261;p9"/>
          <p:cNvSpPr/>
          <p:nvPr/>
        </p:nvSpPr>
        <p:spPr>
          <a:xfrm>
            <a:off x="13785494" y="4800600"/>
            <a:ext cx="197400" cy="8688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62" name="Google Shape;262;p9"/>
          <p:cNvSpPr txBox="1"/>
          <p:nvPr/>
        </p:nvSpPr>
        <p:spPr>
          <a:xfrm>
            <a:off x="548640" y="6103620"/>
            <a:ext cx="3566100" cy="54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latin typeface="Arial"/>
                <a:ea typeface="Arial"/>
                <a:cs typeface="Arial"/>
                <a:sym typeface="Arial"/>
              </a:rPr>
              <a:t>Immigrants</a:t>
            </a:r>
            <a:endParaRPr b="0" i="0" sz="2400" u="none" cap="none" strike="noStrike">
              <a:solidFill>
                <a:srgbClr val="000000"/>
              </a:solidFill>
              <a:latin typeface="Arial"/>
              <a:ea typeface="Arial"/>
              <a:cs typeface="Arial"/>
              <a:sym typeface="Arial"/>
            </a:endParaRPr>
          </a:p>
        </p:txBody>
      </p:sp>
      <p:sp>
        <p:nvSpPr>
          <p:cNvPr id="263" name="Google Shape;263;p9"/>
          <p:cNvSpPr/>
          <p:nvPr/>
        </p:nvSpPr>
        <p:spPr>
          <a:xfrm>
            <a:off x="4206240" y="5943600"/>
            <a:ext cx="2567700" cy="868800"/>
          </a:xfrm>
          <a:prstGeom prst="rect">
            <a:avLst/>
          </a:prstGeom>
          <a:solidFill>
            <a:srgbClr val="2B2B2B"/>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64" name="Google Shape;264;p9"/>
          <p:cNvSpPr txBox="1"/>
          <p:nvPr/>
        </p:nvSpPr>
        <p:spPr>
          <a:xfrm>
            <a:off x="4206240" y="6103620"/>
            <a:ext cx="25677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Arial"/>
                <a:ea typeface="Arial"/>
                <a:cs typeface="Arial"/>
                <a:sym typeface="Arial"/>
              </a:rPr>
              <a:t>26%</a:t>
            </a:r>
            <a:endParaRPr b="1" i="0" sz="2400" u="none" cap="none" strike="noStrike">
              <a:solidFill>
                <a:srgbClr val="FFFFFF"/>
              </a:solidFill>
              <a:latin typeface="Arial"/>
              <a:ea typeface="Arial"/>
              <a:cs typeface="Arial"/>
              <a:sym typeface="Arial"/>
            </a:endParaRPr>
          </a:p>
        </p:txBody>
      </p:sp>
      <p:sp>
        <p:nvSpPr>
          <p:cNvPr id="265" name="Google Shape;265;p9"/>
          <p:cNvSpPr/>
          <p:nvPr/>
        </p:nvSpPr>
        <p:spPr>
          <a:xfrm>
            <a:off x="6773875" y="5943600"/>
            <a:ext cx="3061500" cy="868800"/>
          </a:xfrm>
          <a:prstGeom prst="rect">
            <a:avLst/>
          </a:prstGeom>
          <a:solidFill>
            <a:srgbClr val="D8BFD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66" name="Google Shape;266;p9"/>
          <p:cNvSpPr txBox="1"/>
          <p:nvPr/>
        </p:nvSpPr>
        <p:spPr>
          <a:xfrm>
            <a:off x="6773875" y="6103620"/>
            <a:ext cx="30615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latin typeface="Arial"/>
                <a:ea typeface="Arial"/>
                <a:cs typeface="Arial"/>
                <a:sym typeface="Arial"/>
              </a:rPr>
              <a:t>31%</a:t>
            </a:r>
            <a:endParaRPr b="1" i="0" sz="2400" u="none" cap="none" strike="noStrike">
              <a:solidFill>
                <a:srgbClr val="000000"/>
              </a:solidFill>
              <a:latin typeface="Arial"/>
              <a:ea typeface="Arial"/>
              <a:cs typeface="Arial"/>
              <a:sym typeface="Arial"/>
            </a:endParaRPr>
          </a:p>
        </p:txBody>
      </p:sp>
      <p:sp>
        <p:nvSpPr>
          <p:cNvPr id="267" name="Google Shape;267;p9"/>
          <p:cNvSpPr/>
          <p:nvPr/>
        </p:nvSpPr>
        <p:spPr>
          <a:xfrm>
            <a:off x="9835286" y="5943600"/>
            <a:ext cx="4049100" cy="868800"/>
          </a:xfrm>
          <a:prstGeom prst="rect">
            <a:avLst/>
          </a:prstGeom>
          <a:solidFill>
            <a:srgbClr val="67057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68" name="Google Shape;268;p9"/>
          <p:cNvSpPr txBox="1"/>
          <p:nvPr/>
        </p:nvSpPr>
        <p:spPr>
          <a:xfrm>
            <a:off x="9835286" y="6103620"/>
            <a:ext cx="4049100" cy="548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FFFF"/>
                </a:solidFill>
                <a:latin typeface="Arial"/>
                <a:ea typeface="Arial"/>
                <a:cs typeface="Arial"/>
                <a:sym typeface="Arial"/>
              </a:rPr>
              <a:t>41%</a:t>
            </a:r>
            <a:endParaRPr b="1" i="0" sz="2400" u="none" cap="none" strike="noStrike">
              <a:solidFill>
                <a:srgbClr val="FFFFFF"/>
              </a:solidFill>
              <a:latin typeface="Arial"/>
              <a:ea typeface="Arial"/>
              <a:cs typeface="Arial"/>
              <a:sym typeface="Arial"/>
            </a:endParaRPr>
          </a:p>
        </p:txBody>
      </p:sp>
      <p:sp>
        <p:nvSpPr>
          <p:cNvPr id="269" name="Google Shape;269;p9"/>
          <p:cNvSpPr/>
          <p:nvPr/>
        </p:nvSpPr>
        <p:spPr>
          <a:xfrm>
            <a:off x="4946887" y="7237570"/>
            <a:ext cx="8229600" cy="19659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0" name="Google Shape;270;p9"/>
          <p:cNvSpPr/>
          <p:nvPr/>
        </p:nvSpPr>
        <p:spPr>
          <a:xfrm>
            <a:off x="4873735" y="7164418"/>
            <a:ext cx="8229600" cy="19659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1" name="Google Shape;271;p9"/>
          <p:cNvSpPr txBox="1"/>
          <p:nvPr/>
        </p:nvSpPr>
        <p:spPr>
          <a:xfrm>
            <a:off x="5148055" y="7301577"/>
            <a:ext cx="7772400" cy="1737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2 in 3 Latinos can read in Spanish, but only 21% choose to get their news in that language.</a:t>
            </a:r>
            <a:endParaRPr b="0" i="0" sz="2200" u="none" cap="none" strike="noStrike">
              <a:solidFill>
                <a:srgbClr val="000000"/>
              </a:solidFill>
              <a:latin typeface="Arial"/>
              <a:ea typeface="Arial"/>
              <a:cs typeface="Arial"/>
              <a:sym typeface="Arial"/>
            </a:endParaRPr>
          </a:p>
        </p:txBody>
      </p:sp>
      <p:sp>
        <p:nvSpPr>
          <p:cNvPr id="272" name="Google Shape;272;p9"/>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555555"/>
                </a:solidFill>
                <a:latin typeface="Arial"/>
                <a:ea typeface="Arial"/>
                <a:cs typeface="Arial"/>
                <a:sym typeface="Arial"/>
              </a:rPr>
              <a:t>Source: Pew Research Center, “How Hispanic Americans Get Their News” (Mar. 2024). National Survey of Latinos, Nov. 2023.</a:t>
            </a:r>
            <a:endParaRPr b="0" i="0" sz="1400" u="none" cap="none" strike="noStrike">
              <a:solidFill>
                <a:srgbClr val="555555"/>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76" name="Shape 276"/>
        <p:cNvGrpSpPr/>
        <p:nvPr/>
      </p:nvGrpSpPr>
      <p:grpSpPr>
        <a:xfrm>
          <a:off x="0" y="0"/>
          <a:ext cx="0" cy="0"/>
          <a:chOff x="0" y="0"/>
          <a:chExt cx="0" cy="0"/>
        </a:xfrm>
      </p:grpSpPr>
      <p:sp>
        <p:nvSpPr>
          <p:cNvPr id="277" name="Google Shape;277;p1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8" name="Google Shape;278;p1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 name="Google Shape;279;p10"/>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0" name="Google Shape;280;p10"/>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i="0" lang="en-US" sz="5000" u="none" cap="none" strike="noStrike">
                <a:latin typeface="Arial"/>
                <a:ea typeface="Arial"/>
                <a:cs typeface="Arial"/>
                <a:sym typeface="Arial"/>
              </a:rPr>
              <a:t>SPANISH AND SPANGLISH</a:t>
            </a:r>
            <a:endParaRPr b="1" i="0" sz="5000" u="none" cap="none" strike="noStrike">
              <a:solidFill>
                <a:srgbClr val="000000"/>
              </a:solidFill>
              <a:latin typeface="Arial"/>
              <a:ea typeface="Arial"/>
              <a:cs typeface="Arial"/>
              <a:sym typeface="Arial"/>
            </a:endParaRPr>
          </a:p>
        </p:txBody>
      </p:sp>
      <p:sp>
        <p:nvSpPr>
          <p:cNvPr id="281" name="Google Shape;281;p10"/>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latin typeface="Arial"/>
                <a:ea typeface="Arial"/>
                <a:cs typeface="Arial"/>
                <a:sym typeface="Arial"/>
              </a:rPr>
              <a:t>Spanish remains part of Latino identity, although its use declines across generations.</a:t>
            </a:r>
            <a:endParaRPr b="0" i="0" sz="2800" u="none" cap="none" strike="noStrike">
              <a:solidFill>
                <a:srgbClr val="000000"/>
              </a:solidFill>
              <a:latin typeface="Arial"/>
              <a:ea typeface="Arial"/>
              <a:cs typeface="Arial"/>
              <a:sym typeface="Arial"/>
            </a:endParaRPr>
          </a:p>
        </p:txBody>
      </p:sp>
      <p:sp>
        <p:nvSpPr>
          <p:cNvPr id="282" name="Google Shape;282;p10"/>
          <p:cNvSpPr/>
          <p:nvPr/>
        </p:nvSpPr>
        <p:spPr>
          <a:xfrm>
            <a:off x="62179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3" name="Google Shape;283;p10"/>
          <p:cNvSpPr/>
          <p:nvPr/>
        </p:nvSpPr>
        <p:spPr>
          <a:xfrm>
            <a:off x="54864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4" name="Google Shape;284;p10"/>
          <p:cNvSpPr txBox="1"/>
          <p:nvPr/>
        </p:nvSpPr>
        <p:spPr>
          <a:xfrm>
            <a:off x="822960" y="306324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75%</a:t>
            </a:r>
            <a:endParaRPr b="1" i="0" sz="4800" u="none" cap="none" strike="noStrike">
              <a:solidFill>
                <a:srgbClr val="67057C"/>
              </a:solidFill>
              <a:latin typeface="Arial"/>
              <a:ea typeface="Arial"/>
              <a:cs typeface="Arial"/>
              <a:sym typeface="Arial"/>
            </a:endParaRPr>
          </a:p>
        </p:txBody>
      </p:sp>
      <p:sp>
        <p:nvSpPr>
          <p:cNvPr id="285" name="Google Shape;285;p10"/>
          <p:cNvSpPr txBox="1"/>
          <p:nvPr/>
        </p:nvSpPr>
        <p:spPr>
          <a:xfrm>
            <a:off x="822960" y="406908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can carry on a conversation in Spanish. Among third-generation immigrants or later, only 34%.</a:t>
            </a:r>
            <a:endParaRPr b="0" i="0" sz="2200" u="none" cap="none" strike="noStrike">
              <a:solidFill>
                <a:srgbClr val="000000"/>
              </a:solidFill>
              <a:latin typeface="Arial"/>
              <a:ea typeface="Arial"/>
              <a:cs typeface="Arial"/>
              <a:sym typeface="Arial"/>
            </a:endParaRPr>
          </a:p>
        </p:txBody>
      </p:sp>
      <p:sp>
        <p:nvSpPr>
          <p:cNvPr id="286" name="Google Shape;286;p10"/>
          <p:cNvSpPr/>
          <p:nvPr/>
        </p:nvSpPr>
        <p:spPr>
          <a:xfrm>
            <a:off x="647395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7" name="Google Shape;287;p10"/>
          <p:cNvSpPr/>
          <p:nvPr/>
        </p:nvSpPr>
        <p:spPr>
          <a:xfrm>
            <a:off x="640080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8" name="Google Shape;288;p10"/>
          <p:cNvSpPr txBox="1"/>
          <p:nvPr/>
        </p:nvSpPr>
        <p:spPr>
          <a:xfrm>
            <a:off x="6675120" y="306324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63%</a:t>
            </a:r>
            <a:endParaRPr b="1" i="0" sz="4800" u="none" cap="none" strike="noStrike">
              <a:solidFill>
                <a:srgbClr val="67057C"/>
              </a:solidFill>
              <a:latin typeface="Arial"/>
              <a:ea typeface="Arial"/>
              <a:cs typeface="Arial"/>
              <a:sym typeface="Arial"/>
            </a:endParaRPr>
          </a:p>
        </p:txBody>
      </p:sp>
      <p:sp>
        <p:nvSpPr>
          <p:cNvPr id="289" name="Google Shape;289;p10"/>
          <p:cNvSpPr txBox="1"/>
          <p:nvPr/>
        </p:nvSpPr>
        <p:spPr>
          <a:xfrm>
            <a:off x="6675120" y="406908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use Spanglish at least sometimes. </a:t>
            </a:r>
            <a:endParaRPr b="0" i="0" sz="2200" u="none" cap="none" strike="noStrike">
              <a:solidFill>
                <a:srgbClr val="000000"/>
              </a:solidFill>
              <a:latin typeface="Arial"/>
              <a:ea typeface="Arial"/>
              <a:cs typeface="Arial"/>
              <a:sym typeface="Arial"/>
            </a:endParaRPr>
          </a:p>
        </p:txBody>
      </p:sp>
      <p:sp>
        <p:nvSpPr>
          <p:cNvPr id="290" name="Google Shape;290;p10"/>
          <p:cNvSpPr/>
          <p:nvPr/>
        </p:nvSpPr>
        <p:spPr>
          <a:xfrm>
            <a:off x="1232611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91" name="Google Shape;291;p10"/>
          <p:cNvSpPr/>
          <p:nvPr/>
        </p:nvSpPr>
        <p:spPr>
          <a:xfrm>
            <a:off x="1225296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92" name="Google Shape;292;p10"/>
          <p:cNvSpPr txBox="1"/>
          <p:nvPr/>
        </p:nvSpPr>
        <p:spPr>
          <a:xfrm>
            <a:off x="12527280" y="306324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68%</a:t>
            </a:r>
            <a:endParaRPr b="1" i="0" sz="4800" u="none" cap="none" strike="noStrike">
              <a:solidFill>
                <a:srgbClr val="67057C"/>
              </a:solidFill>
              <a:latin typeface="Arial"/>
              <a:ea typeface="Arial"/>
              <a:cs typeface="Arial"/>
              <a:sym typeface="Arial"/>
            </a:endParaRPr>
          </a:p>
        </p:txBody>
      </p:sp>
      <p:sp>
        <p:nvSpPr>
          <p:cNvPr id="293" name="Google Shape;293;p10"/>
          <p:cNvSpPr txBox="1"/>
          <p:nvPr/>
        </p:nvSpPr>
        <p:spPr>
          <a:xfrm>
            <a:off x="12527280" y="406908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speak Spanish at home. In 2000, that figure was 78%.</a:t>
            </a:r>
            <a:endParaRPr b="0" i="0" sz="2200" u="none" cap="none" strike="noStrike">
              <a:solidFill>
                <a:srgbClr val="000000"/>
              </a:solidFill>
              <a:latin typeface="Arial"/>
              <a:ea typeface="Arial"/>
              <a:cs typeface="Arial"/>
              <a:sym typeface="Arial"/>
            </a:endParaRPr>
          </a:p>
        </p:txBody>
      </p:sp>
      <p:sp>
        <p:nvSpPr>
          <p:cNvPr id="294" name="Google Shape;294;p10"/>
          <p:cNvSpPr/>
          <p:nvPr/>
        </p:nvSpPr>
        <p:spPr>
          <a:xfrm>
            <a:off x="62179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95" name="Google Shape;295;p10"/>
          <p:cNvSpPr/>
          <p:nvPr/>
        </p:nvSpPr>
        <p:spPr>
          <a:xfrm>
            <a:off x="54864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96" name="Google Shape;296;p10"/>
          <p:cNvSpPr txBox="1"/>
          <p:nvPr/>
        </p:nvSpPr>
        <p:spPr>
          <a:xfrm>
            <a:off x="822960" y="635508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78%</a:t>
            </a:r>
            <a:endParaRPr b="1" i="0" sz="4800" u="none" cap="none" strike="noStrike">
              <a:solidFill>
                <a:srgbClr val="67057C"/>
              </a:solidFill>
              <a:latin typeface="Arial"/>
              <a:ea typeface="Arial"/>
              <a:cs typeface="Arial"/>
              <a:sym typeface="Arial"/>
            </a:endParaRPr>
          </a:p>
        </p:txBody>
      </p:sp>
      <p:sp>
        <p:nvSpPr>
          <p:cNvPr id="297" name="Google Shape;297;p10"/>
          <p:cNvSpPr txBox="1"/>
          <p:nvPr/>
        </p:nvSpPr>
        <p:spPr>
          <a:xfrm>
            <a:off x="822960" y="736092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believe speaking Spanish is not necessary to be Latino.</a:t>
            </a:r>
            <a:endParaRPr b="0" i="0" sz="2200" u="none" cap="none" strike="noStrike">
              <a:solidFill>
                <a:srgbClr val="000000"/>
              </a:solidFill>
              <a:latin typeface="Arial"/>
              <a:ea typeface="Arial"/>
              <a:cs typeface="Arial"/>
              <a:sym typeface="Arial"/>
            </a:endParaRPr>
          </a:p>
        </p:txBody>
      </p:sp>
      <p:sp>
        <p:nvSpPr>
          <p:cNvPr id="298" name="Google Shape;298;p10"/>
          <p:cNvSpPr/>
          <p:nvPr/>
        </p:nvSpPr>
        <p:spPr>
          <a:xfrm>
            <a:off x="647395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99" name="Google Shape;299;p10"/>
          <p:cNvSpPr/>
          <p:nvPr/>
        </p:nvSpPr>
        <p:spPr>
          <a:xfrm>
            <a:off x="640080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00" name="Google Shape;300;p10"/>
          <p:cNvSpPr txBox="1"/>
          <p:nvPr/>
        </p:nvSpPr>
        <p:spPr>
          <a:xfrm>
            <a:off x="6675120" y="635508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54%</a:t>
            </a:r>
            <a:endParaRPr b="1" i="0" sz="4800" u="none" cap="none" strike="noStrike">
              <a:solidFill>
                <a:srgbClr val="67057C"/>
              </a:solidFill>
              <a:latin typeface="Arial"/>
              <a:ea typeface="Arial"/>
              <a:cs typeface="Arial"/>
              <a:sym typeface="Arial"/>
            </a:endParaRPr>
          </a:p>
        </p:txBody>
      </p:sp>
      <p:sp>
        <p:nvSpPr>
          <p:cNvPr id="301" name="Google Shape;301;p10"/>
          <p:cNvSpPr txBox="1"/>
          <p:nvPr/>
        </p:nvSpPr>
        <p:spPr>
          <a:xfrm>
            <a:off x="6675120" y="736092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of Latinos who do not speak Spanish have been criticized by another Latino for it.</a:t>
            </a:r>
            <a:endParaRPr b="0" i="0" sz="2200" u="none" cap="none" strike="noStrike">
              <a:solidFill>
                <a:srgbClr val="000000"/>
              </a:solidFill>
              <a:latin typeface="Arial"/>
              <a:ea typeface="Arial"/>
              <a:cs typeface="Arial"/>
              <a:sym typeface="Arial"/>
            </a:endParaRPr>
          </a:p>
        </p:txBody>
      </p:sp>
      <p:sp>
        <p:nvSpPr>
          <p:cNvPr id="302" name="Google Shape;302;p10"/>
          <p:cNvSpPr/>
          <p:nvPr/>
        </p:nvSpPr>
        <p:spPr>
          <a:xfrm>
            <a:off x="1232611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03" name="Google Shape;303;p10"/>
          <p:cNvSpPr/>
          <p:nvPr/>
        </p:nvSpPr>
        <p:spPr>
          <a:xfrm>
            <a:off x="1225296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04" name="Google Shape;304;p10"/>
          <p:cNvSpPr txBox="1"/>
          <p:nvPr/>
        </p:nvSpPr>
        <p:spPr>
          <a:xfrm>
            <a:off x="12527280" y="6355080"/>
            <a:ext cx="4937700" cy="100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1" i="0" lang="en-US" sz="4800" u="none" cap="none" strike="noStrike">
                <a:solidFill>
                  <a:srgbClr val="67057C"/>
                </a:solidFill>
                <a:latin typeface="Arial"/>
                <a:ea typeface="Arial"/>
                <a:cs typeface="Arial"/>
                <a:sym typeface="Arial"/>
              </a:rPr>
              <a:t>85%</a:t>
            </a:r>
            <a:endParaRPr b="1" i="0" sz="4800" u="none" cap="none" strike="noStrike">
              <a:solidFill>
                <a:srgbClr val="67057C"/>
              </a:solidFill>
              <a:latin typeface="Arial"/>
              <a:ea typeface="Arial"/>
              <a:cs typeface="Arial"/>
              <a:sym typeface="Arial"/>
            </a:endParaRPr>
          </a:p>
        </p:txBody>
      </p:sp>
      <p:sp>
        <p:nvSpPr>
          <p:cNvPr id="305" name="Google Shape;305;p10"/>
          <p:cNvSpPr txBox="1"/>
          <p:nvPr/>
        </p:nvSpPr>
        <p:spPr>
          <a:xfrm>
            <a:off x="12527280" y="7360920"/>
            <a:ext cx="4937700" cy="160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latin typeface="Arial"/>
                <a:ea typeface="Arial"/>
                <a:cs typeface="Arial"/>
                <a:sym typeface="Arial"/>
              </a:rPr>
              <a:t>believe it is important for future generations to speak Spanish.</a:t>
            </a:r>
            <a:endParaRPr b="0" i="0" sz="2200" u="none" cap="none" strike="noStrike">
              <a:solidFill>
                <a:srgbClr val="000000"/>
              </a:solidFill>
              <a:latin typeface="Arial"/>
              <a:ea typeface="Arial"/>
              <a:cs typeface="Arial"/>
              <a:sym typeface="Arial"/>
            </a:endParaRPr>
          </a:p>
        </p:txBody>
      </p:sp>
      <p:sp>
        <p:nvSpPr>
          <p:cNvPr id="306" name="Google Shape;306;p10"/>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555555"/>
                </a:solidFill>
                <a:latin typeface="Arial"/>
                <a:ea typeface="Arial"/>
                <a:cs typeface="Arial"/>
                <a:sym typeface="Arial"/>
              </a:rPr>
              <a:t>Sources: Pew Research Center, “Latinos’ Views of and Experiences With the Spanish Language” (Sept. 2023) and “Key facts about U.S. Latinos” (Oct. 2025).</a:t>
            </a:r>
            <a:endParaRPr b="0" i="0" sz="1400" u="none" cap="none" strike="noStrike">
              <a:solidFill>
                <a:srgbClr val="555555"/>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10" name="Shape 310"/>
        <p:cNvGrpSpPr/>
        <p:nvPr/>
      </p:nvGrpSpPr>
      <p:grpSpPr>
        <a:xfrm>
          <a:off x="0" y="0"/>
          <a:ext cx="0" cy="0"/>
          <a:chOff x="0" y="0"/>
          <a:chExt cx="0" cy="0"/>
        </a:xfrm>
      </p:grpSpPr>
      <p:sp>
        <p:nvSpPr>
          <p:cNvPr id="311" name="Google Shape;311;p1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2" name="Google Shape;312;p1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13" name="Google Shape;313;p11"/>
          <p:cNvGrpSpPr/>
          <p:nvPr/>
        </p:nvGrpSpPr>
        <p:grpSpPr>
          <a:xfrm>
            <a:off x="-3" y="1061244"/>
            <a:ext cx="18288000" cy="1450467"/>
            <a:chOff x="63500" y="63500"/>
            <a:chExt cx="18288000" cy="1450467"/>
          </a:xfrm>
        </p:grpSpPr>
        <p:sp>
          <p:nvSpPr>
            <p:cNvPr id="314" name="Google Shape;314;p11"/>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11"/>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6" name="Google Shape;316;p11"/>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17" name="Google Shape;317;p11"/>
          <p:cNvSpPr txBox="1"/>
          <p:nvPr/>
        </p:nvSpPr>
        <p:spPr>
          <a:xfrm>
            <a:off x="1302275" y="4280525"/>
            <a:ext cx="16486200" cy="2462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999"/>
              <a:buFont typeface="Arial"/>
              <a:buNone/>
            </a:pPr>
            <a:r>
              <a:rPr b="1" i="0" lang="en-US" sz="7999" u="none" cap="none" strike="noStrike">
                <a:latin typeface="Arial"/>
                <a:ea typeface="Arial"/>
                <a:cs typeface="Arial"/>
                <a:sym typeface="Arial"/>
              </a:rPr>
              <a:t>HOW TO FIND GOOD INFORMATION</a:t>
            </a:r>
            <a:endParaRPr b="1" i="0" sz="1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21" name="Shape 321"/>
        <p:cNvGrpSpPr/>
        <p:nvPr/>
      </p:nvGrpSpPr>
      <p:grpSpPr>
        <a:xfrm>
          <a:off x="0" y="0"/>
          <a:ext cx="0" cy="0"/>
          <a:chOff x="0" y="0"/>
          <a:chExt cx="0" cy="0"/>
        </a:xfrm>
      </p:grpSpPr>
      <p:sp>
        <p:nvSpPr>
          <p:cNvPr id="322" name="Google Shape;322;p1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1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4" name="Google Shape;324;p12"/>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5" name="Google Shape;325;p12"/>
          <p:cNvSpPr txBox="1"/>
          <p:nvPr/>
        </p:nvSpPr>
        <p:spPr>
          <a:xfrm>
            <a:off x="333527" y="1542188"/>
            <a:ext cx="17801100" cy="769500"/>
          </a:xfrm>
          <a:prstGeom prst="rect">
            <a:avLst/>
          </a:prstGeom>
          <a:noFill/>
          <a:ln>
            <a:noFill/>
          </a:ln>
        </p:spPr>
        <p:txBody>
          <a:bodyPr anchorCtr="0" anchor="t" bIns="0" lIns="0" spcFirstLastPara="1" rIns="0" wrap="square" tIns="0">
            <a:spAutoFit/>
          </a:bodyPr>
          <a:lstStyle/>
          <a:p>
            <a:pPr indent="0" lvl="0" marL="0" marR="0" rtl="0" algn="l">
              <a:lnSpc>
                <a:spcPct val="145809"/>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FIND GOOD SOURCES OF INFORMATION</a:t>
            </a:r>
            <a:endParaRPr b="0" i="0" sz="1400" u="sng" cap="none" strike="noStrike">
              <a:solidFill>
                <a:srgbClr val="000000"/>
              </a:solidFill>
              <a:latin typeface="Arial"/>
              <a:ea typeface="Arial"/>
              <a:cs typeface="Arial"/>
              <a:sym typeface="Arial"/>
            </a:endParaRPr>
          </a:p>
        </p:txBody>
      </p:sp>
      <p:sp>
        <p:nvSpPr>
          <p:cNvPr id="326" name="Google Shape;326;p12"/>
          <p:cNvSpPr txBox="1"/>
          <p:nvPr/>
        </p:nvSpPr>
        <p:spPr>
          <a:xfrm>
            <a:off x="7862173" y="2172091"/>
            <a:ext cx="113400" cy="461700"/>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27" name="Google Shape;327;p12"/>
          <p:cNvSpPr txBox="1"/>
          <p:nvPr/>
        </p:nvSpPr>
        <p:spPr>
          <a:xfrm>
            <a:off x="1264500" y="2778300"/>
            <a:ext cx="14268600" cy="2534400"/>
          </a:xfrm>
          <a:prstGeom prst="rect">
            <a:avLst/>
          </a:prstGeom>
          <a:noFill/>
          <a:ln>
            <a:noFill/>
          </a:ln>
        </p:spPr>
        <p:txBody>
          <a:bodyPr anchorCtr="0" anchor="t" bIns="0" lIns="0" spcFirstLastPara="1" rIns="0" wrap="square" tIns="0">
            <a:spAutoFit/>
          </a:bodyPr>
          <a:lstStyle/>
          <a:p>
            <a:pPr indent="-457200" lvl="0" marL="457200" marR="0" rtl="0" algn="l">
              <a:lnSpc>
                <a:spcPct val="115000"/>
              </a:lnSpc>
              <a:spcBef>
                <a:spcPts val="0"/>
              </a:spcBef>
              <a:spcAft>
                <a:spcPts val="0"/>
              </a:spcAft>
              <a:buClr>
                <a:srgbClr val="000000"/>
              </a:buClr>
              <a:buSzPts val="3700"/>
              <a:buFont typeface="Arial"/>
              <a:buChar char="➔"/>
            </a:pPr>
            <a:r>
              <a:rPr b="1" i="0" lang="en-US" sz="3700" u="none" cap="none" strike="noStrike">
                <a:solidFill>
                  <a:srgbClr val="000000"/>
                </a:solidFill>
                <a:latin typeface="Arial"/>
                <a:ea typeface="Arial"/>
                <a:cs typeface="Arial"/>
                <a:sym typeface="Arial"/>
              </a:rPr>
              <a:t>Don’t believe everything at first glance</a:t>
            </a:r>
            <a:endParaRPr b="1" i="0" sz="3700" u="none" cap="none" strike="noStrike">
              <a:solidFill>
                <a:srgbClr val="000000"/>
              </a:solidFill>
              <a:latin typeface="Arial"/>
              <a:ea typeface="Arial"/>
              <a:cs typeface="Arial"/>
              <a:sym typeface="Arial"/>
            </a:endParaRPr>
          </a:p>
          <a:p>
            <a:pPr indent="-463550" lvl="0" marL="457200" marR="0" rtl="0" algn="l">
              <a:lnSpc>
                <a:spcPct val="115000"/>
              </a:lnSpc>
              <a:spcBef>
                <a:spcPts val="0"/>
              </a:spcBef>
              <a:spcAft>
                <a:spcPts val="0"/>
              </a:spcAft>
              <a:buClr>
                <a:srgbClr val="000000"/>
              </a:buClr>
              <a:buSzPts val="3700"/>
              <a:buFont typeface="Arial"/>
              <a:buChar char="➔"/>
            </a:pPr>
            <a:r>
              <a:rPr b="1" i="0" lang="en-US" sz="3700" u="none" cap="none" strike="noStrike">
                <a:solidFill>
                  <a:srgbClr val="000000"/>
                </a:solidFill>
                <a:latin typeface="Arial"/>
                <a:ea typeface="Arial"/>
                <a:cs typeface="Arial"/>
                <a:sym typeface="Arial"/>
              </a:rPr>
              <a:t>Do a “double click.” Search Google using the topic’s keywords, or run a reverse image search on Google.</a:t>
            </a:r>
            <a:endParaRPr/>
          </a:p>
          <a:p>
            <a:pPr indent="0" lvl="0" marL="0" marR="0" rtl="0" algn="l">
              <a:lnSpc>
                <a:spcPct val="115000"/>
              </a:lnSpc>
              <a:spcBef>
                <a:spcPts val="0"/>
              </a:spcBef>
              <a:spcAft>
                <a:spcPts val="0"/>
              </a:spcAft>
              <a:buNone/>
            </a:pPr>
            <a:r>
              <a:t/>
            </a:r>
            <a:endParaRPr b="1" i="0" sz="37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31" name="Shape 331"/>
        <p:cNvGrpSpPr/>
        <p:nvPr/>
      </p:nvGrpSpPr>
      <p:grpSpPr>
        <a:xfrm>
          <a:off x="0" y="0"/>
          <a:ext cx="0" cy="0"/>
          <a:chOff x="0" y="0"/>
          <a:chExt cx="0" cy="0"/>
        </a:xfrm>
      </p:grpSpPr>
      <p:sp>
        <p:nvSpPr>
          <p:cNvPr id="332" name="Google Shape;332;p1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3" name="Google Shape;333;p1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4" name="Google Shape;334;p1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5" name="Google Shape;335;p13"/>
          <p:cNvSpPr txBox="1"/>
          <p:nvPr/>
        </p:nvSpPr>
        <p:spPr>
          <a:xfrm>
            <a:off x="155419" y="1142209"/>
            <a:ext cx="14374200" cy="7695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none" cap="none" strike="noStrike">
                <a:solidFill>
                  <a:srgbClr val="000000"/>
                </a:solidFill>
                <a:latin typeface="Arial"/>
                <a:ea typeface="Arial"/>
                <a:cs typeface="Arial"/>
                <a:sym typeface="Arial"/>
              </a:rPr>
              <a:t>GOOGLE REVERSE IMAGES </a:t>
            </a:r>
            <a:endParaRPr b="0" i="0" sz="1400" u="none" cap="none" strike="noStrike">
              <a:solidFill>
                <a:srgbClr val="000000"/>
              </a:solidFill>
              <a:latin typeface="Arial"/>
              <a:ea typeface="Arial"/>
              <a:cs typeface="Arial"/>
              <a:sym typeface="Arial"/>
            </a:endParaRPr>
          </a:p>
        </p:txBody>
      </p:sp>
      <p:pic>
        <p:nvPicPr>
          <p:cNvPr id="336" name="Google Shape;336;p13" title="Captura de pantalla 2026-10-06 a la(s) 4.12.24 p. m..png"/>
          <p:cNvPicPr preferRelativeResize="0"/>
          <p:nvPr/>
        </p:nvPicPr>
        <p:blipFill rotWithShape="1">
          <a:blip r:embed="rId4">
            <a:alphaModFix/>
          </a:blip>
          <a:srcRect b="0" l="0" r="0" t="0"/>
          <a:stretch/>
        </p:blipFill>
        <p:spPr>
          <a:xfrm>
            <a:off x="386600" y="2553162"/>
            <a:ext cx="6646401" cy="6178149"/>
          </a:xfrm>
          <a:prstGeom prst="rect">
            <a:avLst/>
          </a:prstGeom>
          <a:noFill/>
          <a:ln>
            <a:noFill/>
          </a:ln>
        </p:spPr>
      </p:pic>
      <p:pic>
        <p:nvPicPr>
          <p:cNvPr id="337" name="Google Shape;337;p13" title="Captura de pantalla 2026-10-06 a la(s) 4.12.50 p. m..png"/>
          <p:cNvPicPr preferRelativeResize="0"/>
          <p:nvPr/>
        </p:nvPicPr>
        <p:blipFill rotWithShape="1">
          <a:blip r:embed="rId5">
            <a:alphaModFix/>
          </a:blip>
          <a:srcRect b="0" l="0" r="0" t="0"/>
          <a:stretch/>
        </p:blipFill>
        <p:spPr>
          <a:xfrm>
            <a:off x="8608650" y="2407076"/>
            <a:ext cx="9413976" cy="6470277"/>
          </a:xfrm>
          <a:prstGeom prst="rect">
            <a:avLst/>
          </a:prstGeom>
          <a:noFill/>
          <a:ln>
            <a:noFill/>
          </a:ln>
        </p:spPr>
      </p:pic>
      <p:cxnSp>
        <p:nvCxnSpPr>
          <p:cNvPr id="338" name="Google Shape;338;p13"/>
          <p:cNvCxnSpPr>
            <a:endCxn id="337" idx="1"/>
          </p:cNvCxnSpPr>
          <p:nvPr/>
        </p:nvCxnSpPr>
        <p:spPr>
          <a:xfrm>
            <a:off x="7032150" y="5632615"/>
            <a:ext cx="1576500" cy="9600"/>
          </a:xfrm>
          <a:prstGeom prst="straightConnector1">
            <a:avLst/>
          </a:prstGeom>
          <a:noFill/>
          <a:ln cap="flat" cmpd="sng" w="76200">
            <a:solidFill>
              <a:schemeClr val="dk2"/>
            </a:solidFill>
            <a:prstDash val="solid"/>
            <a:round/>
            <a:headEnd len="sm" w="sm"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42" name="Shape 342"/>
        <p:cNvGrpSpPr/>
        <p:nvPr/>
      </p:nvGrpSpPr>
      <p:grpSpPr>
        <a:xfrm>
          <a:off x="0" y="0"/>
          <a:ext cx="0" cy="0"/>
          <a:chOff x="0" y="0"/>
          <a:chExt cx="0" cy="0"/>
        </a:xfrm>
      </p:grpSpPr>
      <p:sp>
        <p:nvSpPr>
          <p:cNvPr id="343" name="Google Shape;343;p1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4" name="Google Shape;344;p1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5" name="Google Shape;345;p14"/>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6" name="Google Shape;346;p14"/>
          <p:cNvSpPr txBox="1"/>
          <p:nvPr/>
        </p:nvSpPr>
        <p:spPr>
          <a:xfrm>
            <a:off x="155419" y="1142209"/>
            <a:ext cx="14374200" cy="7695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none" cap="none" strike="noStrike">
                <a:solidFill>
                  <a:srgbClr val="000000"/>
                </a:solidFill>
                <a:latin typeface="Arial"/>
                <a:ea typeface="Arial"/>
                <a:cs typeface="Arial"/>
                <a:sym typeface="Arial"/>
              </a:rPr>
              <a:t>GOOGLE REVERSE IMAGES </a:t>
            </a:r>
            <a:endParaRPr b="0" i="0" sz="1400" u="none" cap="none" strike="noStrike">
              <a:solidFill>
                <a:srgbClr val="000000"/>
              </a:solidFill>
              <a:latin typeface="Arial"/>
              <a:ea typeface="Arial"/>
              <a:cs typeface="Arial"/>
              <a:sym typeface="Arial"/>
            </a:endParaRPr>
          </a:p>
        </p:txBody>
      </p:sp>
      <p:pic>
        <p:nvPicPr>
          <p:cNvPr id="347" name="Google Shape;347;p14" title="Captura de pantalla 2026-10-06 a la(s) 4.12.50 p. m..png"/>
          <p:cNvPicPr preferRelativeResize="0"/>
          <p:nvPr/>
        </p:nvPicPr>
        <p:blipFill rotWithShape="1">
          <a:blip r:embed="rId4">
            <a:alphaModFix/>
          </a:blip>
          <a:srcRect b="0" l="0" r="0" t="0"/>
          <a:stretch/>
        </p:blipFill>
        <p:spPr>
          <a:xfrm>
            <a:off x="348175" y="2932575"/>
            <a:ext cx="8345474" cy="5735898"/>
          </a:xfrm>
          <a:prstGeom prst="rect">
            <a:avLst/>
          </a:prstGeom>
          <a:noFill/>
          <a:ln>
            <a:noFill/>
          </a:ln>
        </p:spPr>
      </p:pic>
      <p:cxnSp>
        <p:nvCxnSpPr>
          <p:cNvPr id="348" name="Google Shape;348;p14"/>
          <p:cNvCxnSpPr/>
          <p:nvPr/>
        </p:nvCxnSpPr>
        <p:spPr>
          <a:xfrm>
            <a:off x="8612575" y="5949426"/>
            <a:ext cx="1576500" cy="9600"/>
          </a:xfrm>
          <a:prstGeom prst="straightConnector1">
            <a:avLst/>
          </a:prstGeom>
          <a:noFill/>
          <a:ln cap="flat" cmpd="sng" w="76200">
            <a:solidFill>
              <a:schemeClr val="dk2"/>
            </a:solidFill>
            <a:prstDash val="solid"/>
            <a:round/>
            <a:headEnd len="sm" w="sm" type="none"/>
            <a:tailEnd len="med" w="med" type="triangle"/>
          </a:ln>
        </p:spPr>
      </p:cxnSp>
      <p:pic>
        <p:nvPicPr>
          <p:cNvPr id="349" name="Google Shape;349;p14" title="Captura de pantalla 2026-10-06 a la(s) 4.14.41 p. m..png"/>
          <p:cNvPicPr preferRelativeResize="0"/>
          <p:nvPr/>
        </p:nvPicPr>
        <p:blipFill rotWithShape="1">
          <a:blip r:embed="rId5">
            <a:alphaModFix/>
          </a:blip>
          <a:srcRect b="0" l="0" r="0" t="0"/>
          <a:stretch/>
        </p:blipFill>
        <p:spPr>
          <a:xfrm>
            <a:off x="10189076" y="3429009"/>
            <a:ext cx="7933302" cy="3946392"/>
          </a:xfrm>
          <a:prstGeom prst="rect">
            <a:avLst/>
          </a:prstGeom>
          <a:noFill/>
          <a:ln>
            <a:noFill/>
          </a:ln>
        </p:spPr>
      </p:pic>
      <p:sp>
        <p:nvSpPr>
          <p:cNvPr id="350" name="Google Shape;350;p14"/>
          <p:cNvSpPr txBox="1"/>
          <p:nvPr/>
        </p:nvSpPr>
        <p:spPr>
          <a:xfrm>
            <a:off x="10189075" y="7375400"/>
            <a:ext cx="8098800" cy="2322000"/>
          </a:xfrm>
          <a:prstGeom prst="rect">
            <a:avLst/>
          </a:prstGeom>
          <a:noFill/>
          <a:ln>
            <a:noFill/>
          </a:ln>
        </p:spPr>
        <p:txBody>
          <a:bodyPr anchorCtr="0" anchor="t" bIns="0" lIns="0" spcFirstLastPara="1" rIns="0" wrap="square" tIns="0">
            <a:spAutoFit/>
          </a:bodyPr>
          <a:lstStyle/>
          <a:p>
            <a:pPr indent="0" lvl="0" marL="457200" marR="0" rtl="0" algn="l">
              <a:lnSpc>
                <a:spcPct val="115000"/>
              </a:lnSpc>
              <a:spcBef>
                <a:spcPts val="0"/>
              </a:spcBef>
              <a:spcAft>
                <a:spcPts val="0"/>
              </a:spcAft>
              <a:buClr>
                <a:srgbClr val="000000"/>
              </a:buClr>
              <a:buSzPts val="3700"/>
              <a:buFont typeface="Arial"/>
              <a:buNone/>
            </a:pPr>
            <a:r>
              <a:rPr b="1" i="0" lang="en-US" sz="3300" u="none" cap="none" strike="noStrike">
                <a:latin typeface="Arial"/>
                <a:ea typeface="Arial"/>
                <a:cs typeface="Arial"/>
                <a:sym typeface="Arial"/>
              </a:rPr>
              <a:t>February 2023. </a:t>
            </a:r>
            <a:endParaRPr b="1" i="0" sz="3300" u="none" cap="none" strike="noStrike">
              <a:latin typeface="Arial"/>
              <a:ea typeface="Arial"/>
              <a:cs typeface="Arial"/>
              <a:sym typeface="Arial"/>
            </a:endParaRPr>
          </a:p>
          <a:p>
            <a:pPr indent="0" lvl="0" marL="457200" marR="0" rtl="0" algn="l">
              <a:lnSpc>
                <a:spcPct val="115000"/>
              </a:lnSpc>
              <a:spcBef>
                <a:spcPts val="0"/>
              </a:spcBef>
              <a:spcAft>
                <a:spcPts val="0"/>
              </a:spcAft>
              <a:buClr>
                <a:srgbClr val="000000"/>
              </a:buClr>
              <a:buSzPts val="3700"/>
              <a:buFont typeface="Arial"/>
              <a:buNone/>
            </a:pPr>
            <a:r>
              <a:rPr b="1" lang="en-US" sz="3300"/>
              <a:t>Real image: p</a:t>
            </a:r>
            <a:r>
              <a:rPr b="1" i="0" lang="en-US" sz="3300" u="none" cap="none" strike="noStrike">
                <a:latin typeface="Arial"/>
                <a:ea typeface="Arial"/>
                <a:cs typeface="Arial"/>
                <a:sym typeface="Arial"/>
              </a:rPr>
              <a:t>assengers watching the Super Bowl on a plane.</a:t>
            </a:r>
            <a:endParaRPr b="1" i="0" sz="33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t/>
            </a:r>
            <a:endParaRPr b="1" i="0" sz="3700" u="none" cap="none" strike="noStrike">
              <a:solidFill>
                <a:srgbClr val="000000"/>
              </a:solidFill>
              <a:latin typeface="Arial"/>
              <a:ea typeface="Arial"/>
              <a:cs typeface="Arial"/>
              <a:sym typeface="Arial"/>
            </a:endParaRPr>
          </a:p>
        </p:txBody>
      </p:sp>
      <p:sp>
        <p:nvSpPr>
          <p:cNvPr id="351" name="Google Shape;351;p14"/>
          <p:cNvSpPr/>
          <p:nvPr/>
        </p:nvSpPr>
        <p:spPr>
          <a:xfrm>
            <a:off x="1288350" y="5605125"/>
            <a:ext cx="1905000" cy="18870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55" name="Shape 355"/>
        <p:cNvGrpSpPr/>
        <p:nvPr/>
      </p:nvGrpSpPr>
      <p:grpSpPr>
        <a:xfrm>
          <a:off x="0" y="0"/>
          <a:ext cx="0" cy="0"/>
          <a:chOff x="0" y="0"/>
          <a:chExt cx="0" cy="0"/>
        </a:xfrm>
      </p:grpSpPr>
      <p:sp>
        <p:nvSpPr>
          <p:cNvPr id="356" name="Google Shape;356;p1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7" name="Google Shape;357;p1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8" name="Google Shape;358;p15"/>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9" name="Google Shape;359;p15"/>
          <p:cNvSpPr txBox="1"/>
          <p:nvPr/>
        </p:nvSpPr>
        <p:spPr>
          <a:xfrm>
            <a:off x="333527" y="1542188"/>
            <a:ext cx="17801100" cy="769500"/>
          </a:xfrm>
          <a:prstGeom prst="rect">
            <a:avLst/>
          </a:prstGeom>
          <a:noFill/>
          <a:ln>
            <a:noFill/>
          </a:ln>
        </p:spPr>
        <p:txBody>
          <a:bodyPr anchorCtr="0" anchor="t" bIns="0" lIns="0" spcFirstLastPara="1" rIns="0" wrap="square" tIns="0">
            <a:spAutoFit/>
          </a:bodyPr>
          <a:lstStyle/>
          <a:p>
            <a:pPr indent="0" lvl="0" marL="0" marR="0" rtl="0" algn="l">
              <a:lnSpc>
                <a:spcPct val="145809"/>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FIND GOOD SOURCES OF INFORMATION</a:t>
            </a:r>
            <a:endParaRPr b="0" i="0" sz="1400" u="sng" cap="none" strike="noStrike">
              <a:solidFill>
                <a:srgbClr val="000000"/>
              </a:solidFill>
              <a:latin typeface="Arial"/>
              <a:ea typeface="Arial"/>
              <a:cs typeface="Arial"/>
              <a:sym typeface="Arial"/>
            </a:endParaRPr>
          </a:p>
        </p:txBody>
      </p:sp>
      <p:sp>
        <p:nvSpPr>
          <p:cNvPr id="360" name="Google Shape;360;p15"/>
          <p:cNvSpPr txBox="1"/>
          <p:nvPr/>
        </p:nvSpPr>
        <p:spPr>
          <a:xfrm>
            <a:off x="7862173" y="2172091"/>
            <a:ext cx="113400" cy="461700"/>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61" name="Google Shape;361;p15"/>
          <p:cNvSpPr txBox="1"/>
          <p:nvPr/>
        </p:nvSpPr>
        <p:spPr>
          <a:xfrm>
            <a:off x="1264500" y="2778300"/>
            <a:ext cx="14843400" cy="7720800"/>
          </a:xfrm>
          <a:prstGeom prst="rect">
            <a:avLst/>
          </a:prstGeom>
          <a:noFill/>
          <a:ln>
            <a:noFill/>
          </a:ln>
        </p:spPr>
        <p:txBody>
          <a:bodyPr anchorCtr="0" anchor="t" bIns="0" lIns="0" spcFirstLastPara="1" rIns="0" wrap="square" tIns="0">
            <a:spAutoFit/>
          </a:bodyPr>
          <a:lstStyle/>
          <a:p>
            <a:pPr indent="-457200" lvl="0" marL="457200" marR="0" rtl="0" algn="l">
              <a:lnSpc>
                <a:spcPct val="115000"/>
              </a:lnSpc>
              <a:spcBef>
                <a:spcPts val="0"/>
              </a:spcBef>
              <a:spcAft>
                <a:spcPts val="0"/>
              </a:spcAft>
              <a:buClr>
                <a:srgbClr val="284E13"/>
              </a:buClr>
              <a:buSzPts val="3700"/>
              <a:buFont typeface="Arial"/>
              <a:buChar char="➔"/>
            </a:pPr>
            <a:r>
              <a:rPr b="1" i="0" lang="en-US" sz="3700" u="none" cap="none" strike="noStrike">
                <a:solidFill>
                  <a:srgbClr val="274E13"/>
                </a:solidFill>
                <a:latin typeface="Arial"/>
                <a:ea typeface="Arial"/>
                <a:cs typeface="Arial"/>
                <a:sym typeface="Arial"/>
              </a:rPr>
              <a:t>Don’t believe everything at first glance</a:t>
            </a:r>
            <a:endParaRPr b="1" i="0" sz="3700" u="none" cap="none" strike="noStrike">
              <a:solidFill>
                <a:srgbClr val="274E13"/>
              </a:solidFill>
              <a:latin typeface="Arial"/>
              <a:ea typeface="Arial"/>
              <a:cs typeface="Arial"/>
              <a:sym typeface="Arial"/>
            </a:endParaRPr>
          </a:p>
          <a:p>
            <a:pPr indent="-463550" lvl="0" marL="457200" marR="0" rtl="0" algn="l">
              <a:lnSpc>
                <a:spcPct val="115000"/>
              </a:lnSpc>
              <a:spcBef>
                <a:spcPts val="0"/>
              </a:spcBef>
              <a:spcAft>
                <a:spcPts val="0"/>
              </a:spcAft>
              <a:buClr>
                <a:srgbClr val="284E13"/>
              </a:buClr>
              <a:buSzPts val="3700"/>
              <a:buFont typeface="Arial"/>
              <a:buChar char="➔"/>
            </a:pPr>
            <a:r>
              <a:rPr b="1" i="0" lang="en-US" sz="3700" u="none" cap="none" strike="noStrike">
                <a:solidFill>
                  <a:srgbClr val="274E13"/>
                </a:solidFill>
                <a:latin typeface="Arial"/>
                <a:ea typeface="Arial"/>
                <a:cs typeface="Arial"/>
                <a:sym typeface="Arial"/>
              </a:rPr>
              <a:t>Do a “double click.” Search Google using the topic’s keywords, or run a reverse image search on Google.</a:t>
            </a:r>
            <a:endParaRPr/>
          </a:p>
          <a:p>
            <a:pPr indent="-463550" lvl="0" marL="457200" marR="0" rtl="0" algn="l">
              <a:lnSpc>
                <a:spcPct val="115000"/>
              </a:lnSpc>
              <a:spcBef>
                <a:spcPts val="0"/>
              </a:spcBef>
              <a:spcAft>
                <a:spcPts val="0"/>
              </a:spcAft>
              <a:buClr>
                <a:schemeClr val="dk1"/>
              </a:buClr>
              <a:buSzPts val="3700"/>
              <a:buFont typeface="Arial"/>
              <a:buChar char="➔"/>
            </a:pPr>
            <a:r>
              <a:rPr b="1" i="0" lang="en-US" sz="3700" u="none" cap="none" strike="noStrike">
                <a:solidFill>
                  <a:srgbClr val="000000"/>
                </a:solidFill>
                <a:latin typeface="Arial"/>
                <a:ea typeface="Arial"/>
                <a:cs typeface="Arial"/>
                <a:sym typeface="Arial"/>
              </a:rPr>
              <a:t>Evaluate the channel where the information was published. </a:t>
            </a:r>
            <a:r>
              <a:rPr i="0" lang="en-US" sz="2700" u="none" cap="none" strike="noStrike">
                <a:solidFill>
                  <a:srgbClr val="000000"/>
                </a:solidFill>
              </a:rPr>
              <a:t>Is it from a recognized media outlet, a social network, or a website without clear sources?</a:t>
            </a:r>
            <a:endParaRPr sz="400"/>
          </a:p>
          <a:p>
            <a:pPr indent="-463550" lvl="0" marL="457200" marR="0" rtl="0" algn="l">
              <a:lnSpc>
                <a:spcPct val="115000"/>
              </a:lnSpc>
              <a:spcBef>
                <a:spcPts val="0"/>
              </a:spcBef>
              <a:spcAft>
                <a:spcPts val="0"/>
              </a:spcAft>
              <a:buClr>
                <a:schemeClr val="dk1"/>
              </a:buClr>
              <a:buSzPts val="3700"/>
              <a:buFont typeface="Arial"/>
              <a:buChar char="➔"/>
            </a:pPr>
            <a:r>
              <a:rPr b="1" i="0" lang="en-US" sz="3700" u="none" cap="none" strike="noStrike">
                <a:solidFill>
                  <a:srgbClr val="000000"/>
                </a:solidFill>
                <a:latin typeface="Arial"/>
                <a:ea typeface="Arial"/>
                <a:cs typeface="Arial"/>
                <a:sym typeface="Arial"/>
              </a:rPr>
              <a:t>Compare different points of view and recognize biases</a:t>
            </a:r>
            <a:endParaRPr/>
          </a:p>
          <a:p>
            <a:pPr indent="-463550" lvl="0" marL="457200" marR="0" rtl="0" algn="l">
              <a:lnSpc>
                <a:spcPct val="115000"/>
              </a:lnSpc>
              <a:spcBef>
                <a:spcPts val="0"/>
              </a:spcBef>
              <a:spcAft>
                <a:spcPts val="0"/>
              </a:spcAft>
              <a:buClr>
                <a:schemeClr val="dk1"/>
              </a:buClr>
              <a:buSzPts val="3700"/>
              <a:buFont typeface="Arial"/>
              <a:buChar char="➔"/>
            </a:pPr>
            <a:r>
              <a:rPr b="1" i="0" lang="en-US" sz="3700" u="none" cap="none" strike="noStrike">
                <a:solidFill>
                  <a:srgbClr val="000000"/>
                </a:solidFill>
                <a:latin typeface="Arial"/>
                <a:ea typeface="Arial"/>
                <a:cs typeface="Arial"/>
                <a:sym typeface="Arial"/>
              </a:rPr>
              <a:t>Identify the sources</a:t>
            </a:r>
            <a:r>
              <a:rPr lang="en-US"/>
              <a:t>. </a:t>
            </a:r>
            <a:r>
              <a:rPr i="0" lang="en-US" sz="2700" u="none" cap="none" strike="noStrike">
                <a:solidFill>
                  <a:srgbClr val="000000"/>
                </a:solidFill>
              </a:rPr>
              <a:t>Is it a reliable source? Is the person speaking an expert on the topic? If it is a website, does it have an “About us” section? What reputation does it have among experts or journalists?</a:t>
            </a:r>
            <a:endParaRPr sz="2700"/>
          </a:p>
          <a:p>
            <a:pPr indent="-463550" lvl="0" marL="457200" marR="0" rtl="0" algn="l">
              <a:lnSpc>
                <a:spcPct val="115000"/>
              </a:lnSpc>
              <a:spcBef>
                <a:spcPts val="0"/>
              </a:spcBef>
              <a:spcAft>
                <a:spcPts val="0"/>
              </a:spcAft>
              <a:buClr>
                <a:schemeClr val="dk1"/>
              </a:buClr>
              <a:buSzPts val="3700"/>
              <a:buFont typeface="Arial"/>
              <a:buChar char="➔"/>
            </a:pPr>
            <a:r>
              <a:rPr b="1" i="0" lang="en-US" sz="3700" u="none" cap="none" strike="noStrike">
                <a:solidFill>
                  <a:srgbClr val="000000"/>
                </a:solidFill>
                <a:latin typeface="Arial"/>
                <a:ea typeface="Arial"/>
                <a:cs typeface="Arial"/>
                <a:sym typeface="Arial"/>
              </a:rPr>
              <a:t>Recognize your own biases. </a:t>
            </a:r>
            <a:r>
              <a:rPr i="0" lang="en-US" sz="2700" u="none" cap="none" strike="noStrike">
                <a:solidFill>
                  <a:srgbClr val="000000"/>
                </a:solidFill>
              </a:rPr>
              <a:t>Sometimes you may like a source only because it confirms what you already think. This is called “confirmation bias.” </a:t>
            </a:r>
            <a:endParaRPr sz="2700"/>
          </a:p>
          <a:p>
            <a:pPr indent="0" lvl="0" marL="0" marR="0" rtl="0" algn="l">
              <a:lnSpc>
                <a:spcPct val="115000"/>
              </a:lnSpc>
              <a:spcBef>
                <a:spcPts val="0"/>
              </a:spcBef>
              <a:spcAft>
                <a:spcPts val="0"/>
              </a:spcAft>
              <a:buNone/>
            </a:pPr>
            <a:r>
              <a:t/>
            </a:r>
            <a:endParaRPr b="1" i="0" sz="37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t/>
            </a:r>
            <a:endParaRPr b="1" i="0" sz="37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65" name="Shape 365"/>
        <p:cNvGrpSpPr/>
        <p:nvPr/>
      </p:nvGrpSpPr>
      <p:grpSpPr>
        <a:xfrm>
          <a:off x="0" y="0"/>
          <a:ext cx="0" cy="0"/>
          <a:chOff x="0" y="0"/>
          <a:chExt cx="0" cy="0"/>
        </a:xfrm>
      </p:grpSpPr>
      <p:sp>
        <p:nvSpPr>
          <p:cNvPr id="366" name="Google Shape;366;p1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7" name="Google Shape;367;p1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8" name="Google Shape;368;p16"/>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9" name="Google Shape;369;p16"/>
          <p:cNvSpPr txBox="1"/>
          <p:nvPr/>
        </p:nvSpPr>
        <p:spPr>
          <a:xfrm>
            <a:off x="1473604" y="2578217"/>
            <a:ext cx="14747400" cy="215400"/>
          </a:xfrm>
          <a:prstGeom prst="rect">
            <a:avLst/>
          </a:prstGeom>
          <a:noFill/>
          <a:ln>
            <a:noFill/>
          </a:ln>
        </p:spPr>
        <p:txBody>
          <a:bodyPr anchorCtr="0" anchor="t" bIns="0" lIns="0" spcFirstLastPara="1" rIns="0" wrap="square" tIns="0">
            <a:spAutoFit/>
          </a:bodyPr>
          <a:lstStyle/>
          <a:p>
            <a:pPr indent="0" lvl="0" marL="914400" marR="0" rtl="0" algn="just">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6"/>
          <p:cNvSpPr txBox="1"/>
          <p:nvPr/>
        </p:nvSpPr>
        <p:spPr>
          <a:xfrm>
            <a:off x="425463" y="1450503"/>
            <a:ext cx="17190720" cy="670500"/>
          </a:xfrm>
          <a:prstGeom prst="rect">
            <a:avLst/>
          </a:prstGeom>
          <a:noFill/>
          <a:ln>
            <a:noFill/>
          </a:ln>
        </p:spPr>
        <p:txBody>
          <a:bodyPr anchorCtr="0" anchor="t" bIns="0" lIns="0" spcFirstLastPara="1" rIns="0" wrap="square" tIns="0">
            <a:spAutoFit/>
          </a:bodyPr>
          <a:lstStyle/>
          <a:p>
            <a:pPr indent="0" lvl="0" marL="0" marR="0" rtl="0" algn="l">
              <a:lnSpc>
                <a:spcPct val="140050"/>
              </a:lnSpc>
              <a:spcBef>
                <a:spcPts val="0"/>
              </a:spcBef>
              <a:spcAft>
                <a:spcPts val="0"/>
              </a:spcAft>
              <a:buClr>
                <a:srgbClr val="000000"/>
              </a:buClr>
              <a:buSzPts val="3975"/>
              <a:buFont typeface="Arial"/>
              <a:buNone/>
            </a:pPr>
            <a:r>
              <a:rPr b="1" i="0" lang="en-US" sz="3600" u="sng" cap="none" strike="noStrike">
                <a:solidFill>
                  <a:srgbClr val="000000"/>
                </a:solidFill>
                <a:latin typeface="Arial"/>
                <a:ea typeface="Arial"/>
                <a:cs typeface="Arial"/>
                <a:sym typeface="Arial"/>
              </a:rPr>
              <a:t>SHARING IMAGES? CHECK IF THEY WERE MADE WITH AI</a:t>
            </a:r>
            <a:endParaRPr b="0" i="0" sz="1400" u="none" cap="none" strike="noStrike">
              <a:solidFill>
                <a:srgbClr val="000000"/>
              </a:solidFill>
              <a:latin typeface="Arial"/>
              <a:ea typeface="Arial"/>
              <a:cs typeface="Arial"/>
              <a:sym typeface="Arial"/>
            </a:endParaRPr>
          </a:p>
        </p:txBody>
      </p:sp>
      <p:pic>
        <p:nvPicPr>
          <p:cNvPr descr="En el episodio de hoy de Dos verdades y una IA: el POV de los animales. &#10;¿Puedes detectar cuál de estos videos fue creado con IA?&#10;&#10;Esta sección es en colaboración con @newslitproject&#10;&#10;Cuéntanos en los comentarios si has acertado 😎&#10;&#10;#dosverdadesunaIA #quiz #factchequeado #juego #IA #AI" id="371" name="Google Shape;371;p16" title="¿Fue hecho con IA? Adivina qué video de animales fue creado con IA y cuáles son reales">
            <a:hlinkClick r:id="rId4"/>
          </p:cNvPr>
          <p:cNvPicPr preferRelativeResize="0"/>
          <p:nvPr/>
        </p:nvPicPr>
        <p:blipFill>
          <a:blip r:embed="rId5">
            <a:alphaModFix/>
          </a:blip>
          <a:stretch>
            <a:fillRect/>
          </a:stretch>
        </p:blipFill>
        <p:spPr>
          <a:xfrm>
            <a:off x="3016288" y="2793624"/>
            <a:ext cx="12255425" cy="6893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75" name="Shape 375"/>
        <p:cNvGrpSpPr/>
        <p:nvPr/>
      </p:nvGrpSpPr>
      <p:grpSpPr>
        <a:xfrm>
          <a:off x="0" y="0"/>
          <a:ext cx="0" cy="0"/>
          <a:chOff x="0" y="0"/>
          <a:chExt cx="0" cy="0"/>
        </a:xfrm>
      </p:grpSpPr>
      <p:sp>
        <p:nvSpPr>
          <p:cNvPr id="376" name="Google Shape;376;p1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7" name="Google Shape;377;p1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8" name="Google Shape;378;p17"/>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9" name="Google Shape;379;p17"/>
          <p:cNvSpPr txBox="1"/>
          <p:nvPr/>
        </p:nvSpPr>
        <p:spPr>
          <a:xfrm>
            <a:off x="1473600" y="2578225"/>
            <a:ext cx="14909100" cy="7079700"/>
          </a:xfrm>
          <a:prstGeom prst="rect">
            <a:avLst/>
          </a:prstGeom>
          <a:noFill/>
          <a:ln>
            <a:noFill/>
          </a:ln>
        </p:spPr>
        <p:txBody>
          <a:bodyPr anchorCtr="0" anchor="t" bIns="0" lIns="0" spcFirstLastPara="1" rIns="0" wrap="square" tIns="0">
            <a:spAutoFit/>
          </a:bodyPr>
          <a:lstStyle/>
          <a:p>
            <a:pPr indent="-330200" lvl="1" marL="647700" marR="0" rtl="0" algn="just">
              <a:lnSpc>
                <a:spcPct val="115000"/>
              </a:lnSpc>
              <a:spcBef>
                <a:spcPts val="0"/>
              </a:spcBef>
              <a:spcAft>
                <a:spcPts val="0"/>
              </a:spcAft>
              <a:buClr>
                <a:srgbClr val="000000"/>
              </a:buClr>
              <a:buSzPts val="3100"/>
              <a:buFont typeface="Arial"/>
              <a:buChar char="•"/>
            </a:pPr>
            <a:r>
              <a:rPr b="0" i="0" lang="en-US" sz="3100" u="none" cap="none" strike="noStrike">
                <a:solidFill>
                  <a:srgbClr val="000000"/>
                </a:solidFill>
                <a:latin typeface="Arial"/>
                <a:ea typeface="Arial"/>
                <a:cs typeface="Arial"/>
                <a:sym typeface="Arial"/>
              </a:rPr>
              <a:t>With images, always ask yourself: Who took it? What is the source? Is there a credit for a photographer or agency? It is always good practice to add the photo credit to attribute authorship. </a:t>
            </a:r>
            <a:endParaRPr b="0" i="0" sz="3100" u="none" cap="none" strike="noStrike">
              <a:solidFill>
                <a:srgbClr val="000000"/>
              </a:solidFill>
              <a:latin typeface="Arial"/>
              <a:ea typeface="Arial"/>
              <a:cs typeface="Arial"/>
              <a:sym typeface="Arial"/>
            </a:endParaRPr>
          </a:p>
          <a:p>
            <a:pPr indent="0" lvl="0" marL="914400" marR="0" rtl="0" algn="just">
              <a:lnSpc>
                <a:spcPct val="115000"/>
              </a:lnSpc>
              <a:spcBef>
                <a:spcPts val="0"/>
              </a:spcBef>
              <a:spcAft>
                <a:spcPts val="0"/>
              </a:spcAft>
              <a:buNone/>
            </a:pPr>
            <a:r>
              <a:t/>
            </a:r>
            <a:endParaRPr sz="3100"/>
          </a:p>
          <a:p>
            <a:pPr indent="-330200" lvl="1" marL="647700" marR="0" rtl="0" algn="just">
              <a:lnSpc>
                <a:spcPct val="115000"/>
              </a:lnSpc>
              <a:spcBef>
                <a:spcPts val="0"/>
              </a:spcBef>
              <a:spcAft>
                <a:spcPts val="0"/>
              </a:spcAft>
              <a:buClr>
                <a:srgbClr val="000000"/>
              </a:buClr>
              <a:buSzPts val="3100"/>
              <a:buFont typeface="Arial"/>
              <a:buChar char="•"/>
            </a:pPr>
            <a:r>
              <a:rPr b="0" i="0" lang="en-US" sz="3100" u="none" cap="none" strike="noStrike">
                <a:solidFill>
                  <a:srgbClr val="000000"/>
                </a:solidFill>
                <a:latin typeface="Arial"/>
                <a:ea typeface="Arial"/>
                <a:cs typeface="Arial"/>
                <a:sym typeface="Arial"/>
              </a:rPr>
              <a:t>Look at the details. AI-generated images often have imperfections. </a:t>
            </a:r>
            <a:endParaRPr b="0" i="0" sz="3100" u="none" cap="none" strike="noStrike">
              <a:solidFill>
                <a:srgbClr val="000000"/>
              </a:solidFill>
              <a:latin typeface="Arial"/>
              <a:ea typeface="Arial"/>
              <a:cs typeface="Arial"/>
              <a:sym typeface="Arial"/>
            </a:endParaRPr>
          </a:p>
          <a:p>
            <a:pPr indent="0" lvl="0" marL="914400" marR="0" rtl="0" algn="just">
              <a:lnSpc>
                <a:spcPct val="115000"/>
              </a:lnSpc>
              <a:spcBef>
                <a:spcPts val="0"/>
              </a:spcBef>
              <a:spcAft>
                <a:spcPts val="0"/>
              </a:spcAft>
              <a:buNone/>
            </a:pPr>
            <a:r>
              <a:t/>
            </a:r>
            <a:endParaRPr sz="3200"/>
          </a:p>
          <a:p>
            <a:pPr indent="-330200" lvl="1" marL="647700" marR="0" rtl="0" algn="just">
              <a:lnSpc>
                <a:spcPct val="115000"/>
              </a:lnSpc>
              <a:spcBef>
                <a:spcPts val="0"/>
              </a:spcBef>
              <a:spcAft>
                <a:spcPts val="0"/>
              </a:spcAft>
              <a:buClr>
                <a:srgbClr val="000000"/>
              </a:buClr>
              <a:buSzPts val="3100"/>
              <a:buFont typeface="Arial"/>
              <a:buChar char="•"/>
            </a:pPr>
            <a:r>
              <a:rPr b="0" i="0" lang="en-US" sz="3100" u="none" cap="none" strike="noStrike">
                <a:solidFill>
                  <a:srgbClr val="000000"/>
                </a:solidFill>
                <a:latin typeface="Arial"/>
                <a:ea typeface="Arial"/>
                <a:cs typeface="Arial"/>
                <a:sym typeface="Arial"/>
              </a:rPr>
              <a:t>Use tools such as </a:t>
            </a:r>
            <a:r>
              <a:rPr b="1" i="0" lang="en-US" sz="3100" u="none" cap="none" strike="noStrike">
                <a:solidFill>
                  <a:srgbClr val="000000"/>
                </a:solidFill>
              </a:rPr>
              <a:t>Hive Moderation, Deepware, Deepmind, and Resemble AI</a:t>
            </a:r>
            <a:r>
              <a:rPr b="0" i="0" lang="en-US" sz="3100" u="none" cap="none" strike="noStrike">
                <a:solidFill>
                  <a:srgbClr val="000000"/>
                </a:solidFill>
                <a:latin typeface="Arial"/>
                <a:ea typeface="Arial"/>
                <a:cs typeface="Arial"/>
                <a:sym typeface="Arial"/>
              </a:rPr>
              <a:t> to check whether it was digitally created (but know that these tools are not 100% foolproof).</a:t>
            </a:r>
            <a:endParaRPr b="0" i="0" sz="3100" u="none" cap="none" strike="noStrike">
              <a:solidFill>
                <a:srgbClr val="000000"/>
              </a:solidFill>
              <a:latin typeface="Arial"/>
              <a:ea typeface="Arial"/>
              <a:cs typeface="Arial"/>
              <a:sym typeface="Arial"/>
            </a:endParaRPr>
          </a:p>
          <a:p>
            <a:pPr indent="0" lvl="0" marL="914400" marR="0" rtl="0" algn="just">
              <a:lnSpc>
                <a:spcPct val="115000"/>
              </a:lnSpc>
              <a:spcBef>
                <a:spcPts val="0"/>
              </a:spcBef>
              <a:spcAft>
                <a:spcPts val="0"/>
              </a:spcAft>
              <a:buNone/>
            </a:pPr>
            <a:r>
              <a:t/>
            </a:r>
            <a:endParaRPr sz="3100"/>
          </a:p>
          <a:p>
            <a:pPr indent="-330200" lvl="1" marL="647700" marR="0" rtl="0" algn="just">
              <a:lnSpc>
                <a:spcPct val="115000"/>
              </a:lnSpc>
              <a:spcBef>
                <a:spcPts val="0"/>
              </a:spcBef>
              <a:spcAft>
                <a:spcPts val="0"/>
              </a:spcAft>
              <a:buClr>
                <a:srgbClr val="000000"/>
              </a:buClr>
              <a:buSzPts val="3100"/>
              <a:buFont typeface="Arial"/>
              <a:buChar char="•"/>
            </a:pPr>
            <a:r>
              <a:rPr b="0" i="0" lang="en-US" sz="3100" u="none" cap="none" strike="noStrike">
                <a:solidFill>
                  <a:srgbClr val="000000"/>
                </a:solidFill>
                <a:latin typeface="Arial"/>
                <a:ea typeface="Arial"/>
                <a:cs typeface="Arial"/>
                <a:sym typeface="Arial"/>
              </a:rPr>
              <a:t>If it was created with AI and you still want to share it, make that clear. Be transparent about it. Saying it in the audio or adding the text “image created with AI” or “video generated with AI” is enough. </a:t>
            </a:r>
            <a:endParaRPr sz="1500"/>
          </a:p>
        </p:txBody>
      </p:sp>
      <p:sp>
        <p:nvSpPr>
          <p:cNvPr id="380" name="Google Shape;380;p17"/>
          <p:cNvSpPr txBox="1"/>
          <p:nvPr/>
        </p:nvSpPr>
        <p:spPr>
          <a:xfrm>
            <a:off x="425463" y="1450503"/>
            <a:ext cx="17190720" cy="612000"/>
          </a:xfrm>
          <a:prstGeom prst="rect">
            <a:avLst/>
          </a:prstGeom>
          <a:noFill/>
          <a:ln>
            <a:noFill/>
          </a:ln>
        </p:spPr>
        <p:txBody>
          <a:bodyPr anchorCtr="0" anchor="t" bIns="0" lIns="0" spcFirstLastPara="1" rIns="0" wrap="square" tIns="0">
            <a:spAutoFit/>
          </a:bodyPr>
          <a:lstStyle/>
          <a:p>
            <a:pPr indent="0" lvl="0" marL="0" marR="0" rtl="0" algn="l">
              <a:lnSpc>
                <a:spcPct val="140050"/>
              </a:lnSpc>
              <a:spcBef>
                <a:spcPts val="0"/>
              </a:spcBef>
              <a:spcAft>
                <a:spcPts val="0"/>
              </a:spcAft>
              <a:buClr>
                <a:srgbClr val="000000"/>
              </a:buClr>
              <a:buSzPts val="3975"/>
              <a:buFont typeface="Arial"/>
              <a:buNone/>
            </a:pPr>
            <a:r>
              <a:rPr b="1" i="0" lang="en-US" sz="3600" u="sng" cap="none" strike="noStrike">
                <a:solidFill>
                  <a:srgbClr val="000000"/>
                </a:solidFill>
                <a:latin typeface="Arial"/>
                <a:ea typeface="Arial"/>
                <a:cs typeface="Arial"/>
                <a:sym typeface="Arial"/>
              </a:rPr>
              <a:t>SHARING IMAGES? CHECK IF THEY WERE MADE WITH AI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84" name="Shape 384"/>
        <p:cNvGrpSpPr/>
        <p:nvPr/>
      </p:nvGrpSpPr>
      <p:grpSpPr>
        <a:xfrm>
          <a:off x="0" y="0"/>
          <a:ext cx="0" cy="0"/>
          <a:chOff x="0" y="0"/>
          <a:chExt cx="0" cy="0"/>
        </a:xfrm>
      </p:grpSpPr>
      <p:sp>
        <p:nvSpPr>
          <p:cNvPr id="385" name="Google Shape;385;p1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87" name="Google Shape;387;p18"/>
          <p:cNvGrpSpPr/>
          <p:nvPr/>
        </p:nvGrpSpPr>
        <p:grpSpPr>
          <a:xfrm>
            <a:off x="-3" y="1061244"/>
            <a:ext cx="18288000" cy="1450467"/>
            <a:chOff x="63500" y="63500"/>
            <a:chExt cx="18288000" cy="1450467"/>
          </a:xfrm>
        </p:grpSpPr>
        <p:sp>
          <p:nvSpPr>
            <p:cNvPr id="388" name="Google Shape;388;p18"/>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91" name="Google Shape;391;p18"/>
          <p:cNvSpPr txBox="1"/>
          <p:nvPr/>
        </p:nvSpPr>
        <p:spPr>
          <a:xfrm>
            <a:off x="1642675" y="4170625"/>
            <a:ext cx="16040400" cy="2154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t/>
            </a:r>
            <a:endParaRPr b="0" i="0" sz="1400" u="none" cap="none" strike="noStrike">
              <a:solidFill>
                <a:srgbClr val="000000"/>
              </a:solidFill>
              <a:latin typeface="Arial"/>
              <a:ea typeface="Arial"/>
              <a:cs typeface="Arial"/>
              <a:sym typeface="Arial"/>
            </a:endParaRPr>
          </a:p>
        </p:txBody>
      </p:sp>
      <p:pic>
        <p:nvPicPr>
          <p:cNvPr id="392" name="Google Shape;392;p18" title="Qqa6jGrgd1D7wk6_Sin título 2026-10-06.png"/>
          <p:cNvPicPr preferRelativeResize="0"/>
          <p:nvPr/>
        </p:nvPicPr>
        <p:blipFill rotWithShape="1">
          <a:blip r:embed="rId4">
            <a:alphaModFix/>
          </a:blip>
          <a:srcRect b="0" l="0" r="0" t="0"/>
          <a:stretch/>
        </p:blipFill>
        <p:spPr>
          <a:xfrm>
            <a:off x="6345900" y="2256250"/>
            <a:ext cx="5596175" cy="5596175"/>
          </a:xfrm>
          <a:prstGeom prst="rect">
            <a:avLst/>
          </a:prstGeom>
          <a:noFill/>
          <a:ln>
            <a:noFill/>
          </a:ln>
        </p:spPr>
      </p:pic>
      <p:sp>
        <p:nvSpPr>
          <p:cNvPr id="393" name="Google Shape;393;p18"/>
          <p:cNvSpPr txBox="1"/>
          <p:nvPr/>
        </p:nvSpPr>
        <p:spPr>
          <a:xfrm>
            <a:off x="5414700" y="7852425"/>
            <a:ext cx="7458600" cy="1450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latin typeface="Arial"/>
                <a:ea typeface="Arial"/>
                <a:cs typeface="Arial"/>
                <a:sym typeface="Arial"/>
              </a:rPr>
              <a:t>Survey!</a:t>
            </a:r>
            <a:endParaRPr b="1" i="0" sz="3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i="0" lang="en-US" sz="2200" u="sng" cap="none" strike="noStrike">
                <a:solidFill>
                  <a:srgbClr val="000000"/>
                </a:solidFill>
                <a:latin typeface="Arial"/>
                <a:ea typeface="Arial"/>
                <a:cs typeface="Arial"/>
                <a:sym typeface="Arial"/>
              </a:rPr>
              <a:t>https://docs.google.com/forms/d/13qmc-wA5WKXREzeb8kINscy6WzM0sA325qjHHXLiFZM/preview </a:t>
            </a:r>
            <a:endParaRPr/>
          </a:p>
          <a:p>
            <a:pPr indent="0" lvl="0" marL="0" marR="0" rtl="0" algn="ctr">
              <a:lnSpc>
                <a:spcPct val="100000"/>
              </a:lnSpc>
              <a:spcBef>
                <a:spcPts val="0"/>
              </a:spcBef>
              <a:spcAft>
                <a:spcPts val="0"/>
              </a:spcAft>
              <a:buNone/>
            </a:pPr>
            <a:r>
              <a:t/>
            </a:r>
            <a:endParaRPr b="0" i="0" sz="2200" u="sng"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01" name="Shape 401"/>
        <p:cNvGrpSpPr/>
        <p:nvPr/>
      </p:nvGrpSpPr>
      <p:grpSpPr>
        <a:xfrm>
          <a:off x="0" y="0"/>
          <a:ext cx="0" cy="0"/>
          <a:chOff x="0" y="0"/>
          <a:chExt cx="0" cy="0"/>
        </a:xfrm>
      </p:grpSpPr>
      <p:sp>
        <p:nvSpPr>
          <p:cNvPr id="402" name="Google Shape;402;p1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3" name="Google Shape;403;p1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4" name="Google Shape;404;p19"/>
          <p:cNvSpPr/>
          <p:nvPr/>
        </p:nvSpPr>
        <p:spPr>
          <a:xfrm>
            <a:off x="0" y="732222"/>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5" name="Google Shape;405;p19"/>
          <p:cNvSpPr/>
          <p:nvPr/>
        </p:nvSpPr>
        <p:spPr>
          <a:xfrm>
            <a:off x="15667922" y="7472009"/>
            <a:ext cx="1165222" cy="1169632"/>
          </a:xfrm>
          <a:custGeom>
            <a:rect b="b" l="l" r="r" t="t"/>
            <a:pathLst>
              <a:path extrusionOk="0" h="1169632" w="1165222">
                <a:moveTo>
                  <a:pt x="0" y="0"/>
                </a:moveTo>
                <a:lnTo>
                  <a:pt x="1165222" y="0"/>
                </a:lnTo>
                <a:lnTo>
                  <a:pt x="1165222" y="1169632"/>
                </a:lnTo>
                <a:lnTo>
                  <a:pt x="0" y="116963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6" name="Google Shape;406;p19"/>
          <p:cNvSpPr txBox="1"/>
          <p:nvPr/>
        </p:nvSpPr>
        <p:spPr>
          <a:xfrm>
            <a:off x="398625" y="2545700"/>
            <a:ext cx="14958300" cy="6534000"/>
          </a:xfrm>
          <a:prstGeom prst="rect">
            <a:avLst/>
          </a:prstGeom>
          <a:noFill/>
          <a:ln>
            <a:noFill/>
          </a:ln>
        </p:spPr>
        <p:txBody>
          <a:bodyPr anchorCtr="0" anchor="t" bIns="0" lIns="0" spcFirstLastPara="1" rIns="0" wrap="square" tIns="0">
            <a:spAutoFit/>
          </a:bodyPr>
          <a:lstStyle/>
          <a:p>
            <a:pPr indent="-349033" lvl="1" marL="748864" marR="0" rtl="0" algn="just">
              <a:lnSpc>
                <a:spcPct val="116695"/>
              </a:lnSpc>
              <a:spcBef>
                <a:spcPts val="0"/>
              </a:spcBef>
              <a:spcAft>
                <a:spcPts val="0"/>
              </a:spcAft>
              <a:buClr>
                <a:srgbClr val="000000"/>
              </a:buClr>
              <a:buSzPts val="3068"/>
              <a:buChar char="•"/>
            </a:pPr>
            <a:r>
              <a:rPr i="0" lang="en-US" sz="3068" u="none" cap="none" strike="noStrike">
                <a:solidFill>
                  <a:srgbClr val="000000"/>
                </a:solidFill>
              </a:rPr>
              <a:t>Strong emotions: if a piece of content makes you laugh, feel afraid, or get angry, it is more likely to be misinformation. When in doubt, and before sharing it, verify it. </a:t>
            </a:r>
            <a:endParaRPr i="0" sz="3068" u="none" cap="none" strike="noStrike">
              <a:solidFill>
                <a:srgbClr val="000000"/>
              </a:solidFill>
            </a:endParaRPr>
          </a:p>
          <a:p>
            <a:pPr indent="0" lvl="0" marL="914400" marR="0" rtl="0" algn="just">
              <a:lnSpc>
                <a:spcPct val="116695"/>
              </a:lnSpc>
              <a:spcBef>
                <a:spcPts val="0"/>
              </a:spcBef>
              <a:spcAft>
                <a:spcPts val="0"/>
              </a:spcAft>
              <a:buNone/>
            </a:pPr>
            <a:r>
              <a:t/>
            </a:r>
            <a:endParaRPr sz="3068"/>
          </a:p>
          <a:p>
            <a:pPr indent="-349033" lvl="1" marL="748864" marR="0" rtl="0" algn="just">
              <a:lnSpc>
                <a:spcPct val="116695"/>
              </a:lnSpc>
              <a:spcBef>
                <a:spcPts val="0"/>
              </a:spcBef>
              <a:spcAft>
                <a:spcPts val="0"/>
              </a:spcAft>
              <a:buClr>
                <a:srgbClr val="000000"/>
              </a:buClr>
              <a:buSzPts val="3068"/>
              <a:buChar char="•"/>
            </a:pPr>
            <a:r>
              <a:rPr i="0" lang="en-US" sz="3068" u="none" cap="none" strike="noStrike">
                <a:solidFill>
                  <a:srgbClr val="000000"/>
                </a:solidFill>
              </a:rPr>
              <a:t>Quick check: search keywords on Google or run a reverse image search to see whether that content has already been published or debunked.</a:t>
            </a:r>
            <a:endParaRPr i="0" sz="3068" u="none" cap="none" strike="noStrike">
              <a:solidFill>
                <a:srgbClr val="000000"/>
              </a:solidFill>
            </a:endParaRPr>
          </a:p>
          <a:p>
            <a:pPr indent="0" lvl="0" marL="914400" marR="0" rtl="0" algn="just">
              <a:lnSpc>
                <a:spcPct val="116695"/>
              </a:lnSpc>
              <a:spcBef>
                <a:spcPts val="0"/>
              </a:spcBef>
              <a:spcAft>
                <a:spcPts val="0"/>
              </a:spcAft>
              <a:buNone/>
            </a:pPr>
            <a:r>
              <a:t/>
            </a:r>
            <a:endParaRPr sz="3068"/>
          </a:p>
          <a:p>
            <a:pPr indent="-349033" lvl="1" marL="748864" marR="0" rtl="0" algn="just">
              <a:lnSpc>
                <a:spcPct val="116695"/>
              </a:lnSpc>
              <a:spcBef>
                <a:spcPts val="0"/>
              </a:spcBef>
              <a:spcAft>
                <a:spcPts val="0"/>
              </a:spcAft>
              <a:buClr>
                <a:srgbClr val="000000"/>
              </a:buClr>
              <a:buSzPts val="3068"/>
              <a:buChar char="•"/>
            </a:pPr>
            <a:r>
              <a:rPr i="0" lang="en-US" sz="3068" u="none" cap="none" strike="noStrike">
                <a:solidFill>
                  <a:srgbClr val="000000"/>
                </a:solidFill>
              </a:rPr>
              <a:t>Information diet: consult diverse media outlets (large, small, local, and independent) to compare information.</a:t>
            </a:r>
            <a:endParaRPr i="0" sz="3068" u="none" cap="none" strike="noStrike">
              <a:solidFill>
                <a:srgbClr val="000000"/>
              </a:solidFill>
            </a:endParaRPr>
          </a:p>
          <a:p>
            <a:pPr indent="0" lvl="0" marL="914400" marR="0" rtl="0" algn="just">
              <a:lnSpc>
                <a:spcPct val="116695"/>
              </a:lnSpc>
              <a:spcBef>
                <a:spcPts val="0"/>
              </a:spcBef>
              <a:spcAft>
                <a:spcPts val="0"/>
              </a:spcAft>
              <a:buNone/>
            </a:pPr>
            <a:r>
              <a:t/>
            </a:r>
            <a:endParaRPr sz="3068"/>
          </a:p>
          <a:p>
            <a:pPr indent="-349033" lvl="1" marL="748864" marR="0" rtl="0" algn="just">
              <a:lnSpc>
                <a:spcPct val="116695"/>
              </a:lnSpc>
              <a:spcBef>
                <a:spcPts val="0"/>
              </a:spcBef>
              <a:spcAft>
                <a:spcPts val="0"/>
              </a:spcAft>
              <a:buClr>
                <a:srgbClr val="000000"/>
              </a:buClr>
              <a:buSzPts val="3068"/>
              <a:buChar char="•"/>
            </a:pPr>
            <a:r>
              <a:rPr i="0" lang="en-US" sz="3068" u="none" cap="none" strike="noStrike">
                <a:solidFill>
                  <a:srgbClr val="000000"/>
                </a:solidFill>
              </a:rPr>
              <a:t>Another resource: if you are unsure, send the content to Factchequeado’s chatbot (+1 646-873-6087). Our team of journalists will verify the content and tell you whether it is true or not. </a:t>
            </a:r>
            <a:endParaRPr/>
          </a:p>
        </p:txBody>
      </p:sp>
      <p:sp>
        <p:nvSpPr>
          <p:cNvPr id="407" name="Google Shape;407;p19"/>
          <p:cNvSpPr txBox="1"/>
          <p:nvPr/>
        </p:nvSpPr>
        <p:spPr>
          <a:xfrm>
            <a:off x="317350" y="1243909"/>
            <a:ext cx="17190720" cy="1192500"/>
          </a:xfrm>
          <a:prstGeom prst="rect">
            <a:avLst/>
          </a:prstGeom>
          <a:noFill/>
          <a:ln>
            <a:noFill/>
          </a:ln>
        </p:spPr>
        <p:txBody>
          <a:bodyPr anchorCtr="0" anchor="t" bIns="0" lIns="0" spcFirstLastPara="1" rIns="0" wrap="square" tIns="0">
            <a:spAutoFit/>
          </a:bodyPr>
          <a:lstStyle/>
          <a:p>
            <a:pPr indent="0" lvl="0" marL="0" marR="0" rtl="0" algn="l">
              <a:lnSpc>
                <a:spcPct val="106502"/>
              </a:lnSpc>
              <a:spcBef>
                <a:spcPts val="0"/>
              </a:spcBef>
              <a:spcAft>
                <a:spcPts val="0"/>
              </a:spcAft>
              <a:buClr>
                <a:srgbClr val="000000"/>
              </a:buClr>
              <a:buSzPts val="3752"/>
              <a:buFont typeface="Arial"/>
              <a:buNone/>
            </a:pPr>
            <a:r>
              <a:rPr b="1" i="0" lang="en-US" sz="3200" u="sng" cap="none" strike="noStrike">
                <a:solidFill>
                  <a:srgbClr val="000000"/>
                </a:solidFill>
                <a:latin typeface="Arial"/>
                <a:ea typeface="Arial"/>
                <a:cs typeface="Arial"/>
                <a:sym typeface="Arial"/>
              </a:rPr>
              <a:t>SHARING VALUABLE INFORMATION? HOW TO VERIFY ITS ACCURACY FIRST</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11" name="Shape 411"/>
        <p:cNvGrpSpPr/>
        <p:nvPr/>
      </p:nvGrpSpPr>
      <p:grpSpPr>
        <a:xfrm>
          <a:off x="0" y="0"/>
          <a:ext cx="0" cy="0"/>
          <a:chOff x="0" y="0"/>
          <a:chExt cx="0" cy="0"/>
        </a:xfrm>
      </p:grpSpPr>
      <p:sp>
        <p:nvSpPr>
          <p:cNvPr id="412" name="Google Shape;412;p2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3" name="Google Shape;413;p2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14" name="Google Shape;414;p20"/>
          <p:cNvGrpSpPr/>
          <p:nvPr/>
        </p:nvGrpSpPr>
        <p:grpSpPr>
          <a:xfrm>
            <a:off x="-3" y="1061244"/>
            <a:ext cx="18287997" cy="1450464"/>
            <a:chOff x="63500" y="63500"/>
            <a:chExt cx="18288000" cy="1450467"/>
          </a:xfrm>
        </p:grpSpPr>
        <p:sp>
          <p:nvSpPr>
            <p:cNvPr id="415" name="Google Shape;415;p20"/>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6" name="Google Shape;416;p20"/>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7" name="Google Shape;417;p20"/>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18" name="Google Shape;418;p20"/>
          <p:cNvSpPr txBox="1"/>
          <p:nvPr/>
        </p:nvSpPr>
        <p:spPr>
          <a:xfrm>
            <a:off x="1642672" y="4189666"/>
            <a:ext cx="15784800" cy="1323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600"/>
              <a:buFont typeface="Arial"/>
              <a:buNone/>
            </a:pPr>
            <a:r>
              <a:rPr b="1" i="0" lang="en-US" sz="8600" u="none" cap="none" strike="noStrike">
                <a:solidFill>
                  <a:srgbClr val="000000"/>
                </a:solidFill>
              </a:rPr>
              <a:t>2. DURING RECORDING</a:t>
            </a:r>
            <a:endParaRPr b="1" i="0" sz="1400" u="none" cap="none" strike="noStrike">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22" name="Shape 422"/>
        <p:cNvGrpSpPr/>
        <p:nvPr/>
      </p:nvGrpSpPr>
      <p:grpSpPr>
        <a:xfrm>
          <a:off x="0" y="0"/>
          <a:ext cx="0" cy="0"/>
          <a:chOff x="0" y="0"/>
          <a:chExt cx="0" cy="0"/>
        </a:xfrm>
      </p:grpSpPr>
      <p:sp>
        <p:nvSpPr>
          <p:cNvPr id="423" name="Google Shape;423;p2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4" name="Google Shape;424;p2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5" name="Google Shape;425;p21"/>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6" name="Google Shape;426;p21"/>
          <p:cNvSpPr txBox="1"/>
          <p:nvPr/>
        </p:nvSpPr>
        <p:spPr>
          <a:xfrm>
            <a:off x="197400" y="3079175"/>
            <a:ext cx="132984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Why is it important to distinguish between opinion and fact?</a:t>
            </a:r>
            <a:endParaRPr b="0" i="0" sz="1400" u="none" cap="none" strike="noStrike">
              <a:solidFill>
                <a:srgbClr val="000000"/>
              </a:solidFill>
              <a:latin typeface="Arial"/>
              <a:ea typeface="Arial"/>
              <a:cs typeface="Arial"/>
              <a:sym typeface="Arial"/>
            </a:endParaRPr>
          </a:p>
        </p:txBody>
      </p:sp>
      <p:sp>
        <p:nvSpPr>
          <p:cNvPr id="427" name="Google Shape;427;p21"/>
          <p:cNvSpPr txBox="1"/>
          <p:nvPr/>
        </p:nvSpPr>
        <p:spPr>
          <a:xfrm>
            <a:off x="197399" y="4144150"/>
            <a:ext cx="17309100" cy="37863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0" i="0" lang="en-US" sz="3599" u="none" cap="none" strike="noStrike">
                <a:solidFill>
                  <a:srgbClr val="000000"/>
                </a:solidFill>
                <a:latin typeface="Arial"/>
                <a:ea typeface="Arial"/>
                <a:cs typeface="Arial"/>
                <a:sym typeface="Arial"/>
              </a:rPr>
              <a:t>When you record content for your followers, your voice carries weight and can influence how people perceive reality. </a:t>
            </a:r>
            <a:endParaRPr b="0"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t/>
            </a:r>
            <a:endParaRPr b="0"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rPr b="0" i="0" lang="en-US" sz="3599" u="none" cap="none" strike="noStrike">
                <a:solidFill>
                  <a:srgbClr val="000000"/>
                </a:solidFill>
                <a:latin typeface="Arial"/>
                <a:ea typeface="Arial"/>
                <a:cs typeface="Arial"/>
                <a:sym typeface="Arial"/>
              </a:rPr>
              <a:t>That is why it is essential to clarify whether what you are sharing is a verified fact or your opinion. This helps your audience trust you and avoid misinformation.</a:t>
            </a:r>
            <a:endParaRPr/>
          </a:p>
          <a:p>
            <a:pPr indent="0" lvl="0" marL="0" marR="0" rtl="0" algn="l">
              <a:lnSpc>
                <a:spcPct val="116699"/>
              </a:lnSpc>
              <a:spcBef>
                <a:spcPts val="0"/>
              </a:spcBef>
              <a:spcAft>
                <a:spcPts val="0"/>
              </a:spcAft>
              <a:buNone/>
            </a:pPr>
            <a:r>
              <a:t/>
            </a:r>
            <a:endParaRPr b="0" i="0" sz="3599" u="none" cap="none" strike="noStrike">
              <a:solidFill>
                <a:srgbClr val="000000"/>
              </a:solidFill>
              <a:latin typeface="Arial"/>
              <a:ea typeface="Arial"/>
              <a:cs typeface="Arial"/>
              <a:sym typeface="Arial"/>
            </a:endParaRPr>
          </a:p>
        </p:txBody>
      </p:sp>
      <p:sp>
        <p:nvSpPr>
          <p:cNvPr id="428" name="Google Shape;428;p21"/>
          <p:cNvSpPr txBox="1"/>
          <p:nvPr/>
        </p:nvSpPr>
        <p:spPr>
          <a:xfrm>
            <a:off x="197406" y="7424006"/>
            <a:ext cx="11846100" cy="2154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21"/>
          <p:cNvSpPr txBox="1"/>
          <p:nvPr/>
        </p:nvSpPr>
        <p:spPr>
          <a:xfrm>
            <a:off x="155419" y="1612216"/>
            <a:ext cx="6917330" cy="844563"/>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FACT OR OPINION?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33" name="Shape 433"/>
        <p:cNvGrpSpPr/>
        <p:nvPr/>
      </p:nvGrpSpPr>
      <p:grpSpPr>
        <a:xfrm>
          <a:off x="0" y="0"/>
          <a:ext cx="0" cy="0"/>
          <a:chOff x="0" y="0"/>
          <a:chExt cx="0" cy="0"/>
        </a:xfrm>
      </p:grpSpPr>
      <p:sp>
        <p:nvSpPr>
          <p:cNvPr id="434" name="Google Shape;434;p2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5" name="Google Shape;435;p2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36" name="Google Shape;436;p22"/>
          <p:cNvGrpSpPr/>
          <p:nvPr/>
        </p:nvGrpSpPr>
        <p:grpSpPr>
          <a:xfrm>
            <a:off x="1485735" y="3778060"/>
            <a:ext cx="7001767" cy="1790065"/>
            <a:chOff x="63500" y="63500"/>
            <a:chExt cx="7001764" cy="1790065"/>
          </a:xfrm>
        </p:grpSpPr>
        <p:sp>
          <p:nvSpPr>
            <p:cNvPr id="437" name="Google Shape;437;p22"/>
            <p:cNvSpPr/>
            <p:nvPr/>
          </p:nvSpPr>
          <p:spPr>
            <a:xfrm>
              <a:off x="63500" y="128143"/>
              <a:ext cx="7001764" cy="1725422"/>
            </a:xfrm>
            <a:custGeom>
              <a:rect b="b" l="l" r="r" t="t"/>
              <a:pathLst>
                <a:path extrusionOk="0" h="1725422" w="7001764">
                  <a:moveTo>
                    <a:pt x="0" y="0"/>
                  </a:moveTo>
                  <a:lnTo>
                    <a:pt x="0" y="1725422"/>
                  </a:lnTo>
                  <a:lnTo>
                    <a:pt x="7001764" y="1725422"/>
                  </a:lnTo>
                  <a:lnTo>
                    <a:pt x="7001764" y="0"/>
                  </a:lnTo>
                  <a:close/>
                </a:path>
              </a:pathLst>
            </a:custGeom>
            <a:solidFill>
              <a:srgbClr val="A172A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8" name="Google Shape;438;p22"/>
            <p:cNvSpPr/>
            <p:nvPr/>
          </p:nvSpPr>
          <p:spPr>
            <a:xfrm>
              <a:off x="2923921" y="63500"/>
              <a:ext cx="1148334" cy="28575"/>
            </a:xfrm>
            <a:custGeom>
              <a:rect b="b" l="l" r="r" t="t"/>
              <a:pathLst>
                <a:path extrusionOk="0" h="28575" w="1148334">
                  <a:moveTo>
                    <a:pt x="0" y="0"/>
                  </a:moveTo>
                  <a:lnTo>
                    <a:pt x="1148334" y="0"/>
                  </a:lnTo>
                  <a:lnTo>
                    <a:pt x="1148334" y="28575"/>
                  </a:lnTo>
                  <a:lnTo>
                    <a:pt x="0" y="285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39" name="Google Shape;439;p22"/>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40" name="Google Shape;440;p22"/>
          <p:cNvGrpSpPr/>
          <p:nvPr/>
        </p:nvGrpSpPr>
        <p:grpSpPr>
          <a:xfrm>
            <a:off x="5643150" y="6773767"/>
            <a:ext cx="6998208" cy="1997205"/>
            <a:chOff x="63500" y="63500"/>
            <a:chExt cx="6998208" cy="1997202"/>
          </a:xfrm>
        </p:grpSpPr>
        <p:sp>
          <p:nvSpPr>
            <p:cNvPr id="441" name="Google Shape;441;p22"/>
            <p:cNvSpPr/>
            <p:nvPr/>
          </p:nvSpPr>
          <p:spPr>
            <a:xfrm>
              <a:off x="63500" y="128143"/>
              <a:ext cx="6998208" cy="1932559"/>
            </a:xfrm>
            <a:custGeom>
              <a:rect b="b" l="l" r="r" t="t"/>
              <a:pathLst>
                <a:path extrusionOk="0" h="1932559" w="6998208">
                  <a:moveTo>
                    <a:pt x="0" y="0"/>
                  </a:moveTo>
                  <a:lnTo>
                    <a:pt x="6998208" y="0"/>
                  </a:lnTo>
                  <a:lnTo>
                    <a:pt x="6998208" y="1932559"/>
                  </a:lnTo>
                  <a:lnTo>
                    <a:pt x="0" y="1932559"/>
                  </a:lnTo>
                  <a:close/>
                </a:path>
              </a:pathLst>
            </a:custGeom>
            <a:solidFill>
              <a:srgbClr val="A172A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2" name="Google Shape;442;p22"/>
            <p:cNvSpPr/>
            <p:nvPr/>
          </p:nvSpPr>
          <p:spPr>
            <a:xfrm>
              <a:off x="1523492" y="63500"/>
              <a:ext cx="4036441" cy="28575"/>
            </a:xfrm>
            <a:custGeom>
              <a:rect b="b" l="l" r="r" t="t"/>
              <a:pathLst>
                <a:path extrusionOk="0" h="28575" w="4036441">
                  <a:moveTo>
                    <a:pt x="0" y="0"/>
                  </a:moveTo>
                  <a:lnTo>
                    <a:pt x="4036441" y="0"/>
                  </a:lnTo>
                  <a:lnTo>
                    <a:pt x="4036441" y="28575"/>
                  </a:lnTo>
                  <a:lnTo>
                    <a:pt x="0" y="285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43" name="Google Shape;443;p22"/>
          <p:cNvGrpSpPr/>
          <p:nvPr/>
        </p:nvGrpSpPr>
        <p:grpSpPr>
          <a:xfrm>
            <a:off x="9800555" y="3778060"/>
            <a:ext cx="7001764" cy="1790065"/>
            <a:chOff x="63500" y="63500"/>
            <a:chExt cx="7001764" cy="1790065"/>
          </a:xfrm>
        </p:grpSpPr>
        <p:sp>
          <p:nvSpPr>
            <p:cNvPr id="444" name="Google Shape;444;p22"/>
            <p:cNvSpPr/>
            <p:nvPr/>
          </p:nvSpPr>
          <p:spPr>
            <a:xfrm>
              <a:off x="63500" y="128143"/>
              <a:ext cx="7001764" cy="1725422"/>
            </a:xfrm>
            <a:custGeom>
              <a:rect b="b" l="l" r="r" t="t"/>
              <a:pathLst>
                <a:path extrusionOk="0" h="1725422" w="7001764">
                  <a:moveTo>
                    <a:pt x="0" y="0"/>
                  </a:moveTo>
                  <a:lnTo>
                    <a:pt x="0" y="1725422"/>
                  </a:lnTo>
                  <a:lnTo>
                    <a:pt x="7001764" y="1725422"/>
                  </a:lnTo>
                  <a:lnTo>
                    <a:pt x="7001764" y="0"/>
                  </a:lnTo>
                  <a:close/>
                </a:path>
              </a:pathLst>
            </a:custGeom>
            <a:solidFill>
              <a:srgbClr val="A172A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5" name="Google Shape;445;p22"/>
            <p:cNvSpPr/>
            <p:nvPr/>
          </p:nvSpPr>
          <p:spPr>
            <a:xfrm>
              <a:off x="2876550" y="63500"/>
              <a:ext cx="1334516" cy="28575"/>
            </a:xfrm>
            <a:custGeom>
              <a:rect b="b" l="l" r="r" t="t"/>
              <a:pathLst>
                <a:path extrusionOk="0" h="28575" w="1334516">
                  <a:moveTo>
                    <a:pt x="0" y="0"/>
                  </a:moveTo>
                  <a:lnTo>
                    <a:pt x="1334516" y="0"/>
                  </a:lnTo>
                  <a:lnTo>
                    <a:pt x="1334516" y="28575"/>
                  </a:lnTo>
                  <a:lnTo>
                    <a:pt x="0" y="285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46" name="Google Shape;446;p22"/>
          <p:cNvSpPr txBox="1"/>
          <p:nvPr/>
        </p:nvSpPr>
        <p:spPr>
          <a:xfrm>
            <a:off x="155419" y="1205922"/>
            <a:ext cx="16916400" cy="731520"/>
          </a:xfrm>
          <a:prstGeom prst="rect">
            <a:avLst/>
          </a:prstGeom>
          <a:noFill/>
          <a:ln>
            <a:noFill/>
          </a:ln>
        </p:spPr>
        <p:txBody>
          <a:bodyPr anchorCtr="0" anchor="t" bIns="0" lIns="0" spcFirstLastPara="1" rIns="0" wrap="square" tIns="0">
            <a:spAutoFit/>
          </a:bodyPr>
          <a:lstStyle/>
          <a:p>
            <a:pPr indent="0" lvl="0" marL="0" marR="0" rtl="0" algn="l">
              <a:lnSpc>
                <a:spcPct val="145209"/>
              </a:lnSpc>
              <a:spcBef>
                <a:spcPts val="0"/>
              </a:spcBef>
              <a:spcAft>
                <a:spcPts val="0"/>
              </a:spcAft>
              <a:buClr>
                <a:srgbClr val="000000"/>
              </a:buClr>
              <a:buSzPts val="4999"/>
              <a:buFont typeface="Arial"/>
              <a:buNone/>
            </a:pPr>
            <a:r>
              <a:rPr b="1" i="0" lang="en-US" sz="4400" u="sng" cap="none" strike="noStrike">
                <a:solidFill>
                  <a:srgbClr val="000000"/>
                </a:solidFill>
                <a:latin typeface="Arial"/>
                <a:ea typeface="Arial"/>
                <a:cs typeface="Arial"/>
                <a:sym typeface="Arial"/>
              </a:rPr>
              <a:t>HOW TO DISTINGUISH AND CLARIFY?</a:t>
            </a:r>
            <a:endParaRPr b="0" i="0" sz="1400" u="none" cap="none" strike="noStrike">
              <a:solidFill>
                <a:srgbClr val="000000"/>
              </a:solidFill>
              <a:latin typeface="Arial"/>
              <a:ea typeface="Arial"/>
              <a:cs typeface="Arial"/>
              <a:sym typeface="Arial"/>
            </a:endParaRPr>
          </a:p>
        </p:txBody>
      </p:sp>
      <p:sp>
        <p:nvSpPr>
          <p:cNvPr id="447" name="Google Shape;447;p22"/>
          <p:cNvSpPr txBox="1"/>
          <p:nvPr/>
        </p:nvSpPr>
        <p:spPr>
          <a:xfrm>
            <a:off x="1971199" y="2407501"/>
            <a:ext cx="136141" cy="754275"/>
          </a:xfrm>
          <a:prstGeom prst="rect">
            <a:avLst/>
          </a:prstGeom>
          <a:noFill/>
          <a:ln>
            <a:noFill/>
          </a:ln>
        </p:spPr>
        <p:txBody>
          <a:bodyPr anchorCtr="0" anchor="t" bIns="0" lIns="0" spcFirstLastPara="1" rIns="0" wrap="square" tIns="0">
            <a:spAutoFit/>
          </a:bodyPr>
          <a:lstStyle/>
          <a:p>
            <a:pPr indent="0" lvl="0" marL="0" marR="0" rtl="0" algn="l">
              <a:lnSpc>
                <a:spcPct val="185190"/>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48" name="Google Shape;448;p22"/>
          <p:cNvSpPr txBox="1"/>
          <p:nvPr/>
        </p:nvSpPr>
        <p:spPr>
          <a:xfrm>
            <a:off x="1856623" y="3976792"/>
            <a:ext cx="6384884" cy="1080773"/>
          </a:xfrm>
          <a:prstGeom prst="rect">
            <a:avLst/>
          </a:prstGeom>
          <a:noFill/>
          <a:ln>
            <a:noFill/>
          </a:ln>
        </p:spPr>
        <p:txBody>
          <a:bodyPr anchorCtr="0" anchor="t" bIns="0" lIns="0" spcFirstLastPara="1" rIns="0" wrap="square" tIns="0">
            <a:spAutoFit/>
          </a:bodyPr>
          <a:lstStyle/>
          <a:p>
            <a:pPr indent="0" lvl="0" marL="0" marR="0" rtl="0" algn="ctr">
              <a:lnSpc>
                <a:spcPct val="129604"/>
              </a:lnSpc>
              <a:spcBef>
                <a:spcPts val="0"/>
              </a:spcBef>
              <a:spcAft>
                <a:spcPts val="0"/>
              </a:spcAft>
              <a:buClr>
                <a:srgbClr val="000000"/>
              </a:buClr>
              <a:buSzPts val="2199"/>
              <a:buFont typeface="Arial"/>
              <a:buNone/>
            </a:pPr>
            <a:r>
              <a:rPr b="1" i="0" lang="en-US" sz="2199" u="none" cap="none" strike="noStrike">
                <a:solidFill>
                  <a:srgbClr val="000000"/>
                </a:solidFill>
                <a:latin typeface="Arial"/>
                <a:ea typeface="Arial"/>
                <a:cs typeface="Arial"/>
                <a:sym typeface="Arial"/>
              </a:rPr>
              <a:t>A verifiable event, action, or statement. Example: “Today is Monday” or “WHO published a report on mental health in 2025.”</a:t>
            </a:r>
            <a:endParaRPr b="0" i="0" sz="1400" u="none" cap="none" strike="noStrike">
              <a:solidFill>
                <a:srgbClr val="000000"/>
              </a:solidFill>
              <a:latin typeface="Arial"/>
              <a:ea typeface="Arial"/>
              <a:cs typeface="Arial"/>
              <a:sym typeface="Arial"/>
            </a:endParaRPr>
          </a:p>
        </p:txBody>
      </p:sp>
      <p:sp>
        <p:nvSpPr>
          <p:cNvPr id="449" name="Google Shape;449;p22"/>
          <p:cNvSpPr txBox="1"/>
          <p:nvPr/>
        </p:nvSpPr>
        <p:spPr>
          <a:xfrm>
            <a:off x="9073648" y="6326991"/>
            <a:ext cx="90668" cy="503720"/>
          </a:xfrm>
          <a:prstGeom prst="rect">
            <a:avLst/>
          </a:prstGeom>
          <a:noFill/>
          <a:ln>
            <a:noFill/>
          </a:ln>
        </p:spPr>
        <p:txBody>
          <a:bodyPr anchorCtr="0" anchor="t" bIns="0" lIns="0" spcFirstLastPara="1" rIns="0" wrap="square" tIns="0">
            <a:spAutoFit/>
          </a:bodyPr>
          <a:lstStyle/>
          <a:p>
            <a:pPr indent="0" lvl="0" marL="0" marR="0" rtl="0" algn="l">
              <a:lnSpc>
                <a:spcPct val="147516"/>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50" name="Google Shape;450;p22"/>
          <p:cNvSpPr txBox="1"/>
          <p:nvPr/>
        </p:nvSpPr>
        <p:spPr>
          <a:xfrm>
            <a:off x="5910150" y="7096925"/>
            <a:ext cx="6669900" cy="1337100"/>
          </a:xfrm>
          <a:prstGeom prst="rect">
            <a:avLst/>
          </a:prstGeom>
          <a:noFill/>
          <a:ln>
            <a:noFill/>
          </a:ln>
        </p:spPr>
        <p:txBody>
          <a:bodyPr anchorCtr="0" anchor="t" bIns="0" lIns="0" spcFirstLastPara="1" rIns="0" wrap="square" tIns="0">
            <a:spAutoFit/>
          </a:bodyPr>
          <a:lstStyle/>
          <a:p>
            <a:pPr indent="0" lvl="0" marL="0" marR="0" rtl="0" algn="l">
              <a:lnSpc>
                <a:spcPct val="147521"/>
              </a:lnSpc>
              <a:spcBef>
                <a:spcPts val="0"/>
              </a:spcBef>
              <a:spcAft>
                <a:spcPts val="0"/>
              </a:spcAft>
              <a:buClr>
                <a:srgbClr val="000000"/>
              </a:buClr>
              <a:buSzPts val="2199"/>
              <a:buFont typeface="Arial"/>
              <a:buNone/>
            </a:pPr>
            <a:r>
              <a:rPr b="1" i="0" lang="en-US" sz="2199" u="none" cap="none" strike="noStrike">
                <a:solidFill>
                  <a:srgbClr val="000000"/>
                </a:solidFill>
              </a:rPr>
              <a:t>When, for example, the source is an expert, this is not a fact and not necessarily an opinion; it is based on the findings of their work. </a:t>
            </a:r>
            <a:endParaRPr b="1" i="0" sz="2199" u="none" cap="none" strike="noStrike">
              <a:solidFill>
                <a:srgbClr val="000000"/>
              </a:solidFill>
            </a:endParaRPr>
          </a:p>
        </p:txBody>
      </p:sp>
      <p:sp>
        <p:nvSpPr>
          <p:cNvPr id="451" name="Google Shape;451;p22"/>
          <p:cNvSpPr txBox="1"/>
          <p:nvPr/>
        </p:nvSpPr>
        <p:spPr>
          <a:xfrm>
            <a:off x="5910154" y="7573966"/>
            <a:ext cx="6669900" cy="215400"/>
          </a:xfrm>
          <a:prstGeom prst="rect">
            <a:avLst/>
          </a:prstGeom>
          <a:noFill/>
          <a:ln>
            <a:noFill/>
          </a:ln>
        </p:spPr>
        <p:txBody>
          <a:bodyPr anchorCtr="0" anchor="t" bIns="0" lIns="0" spcFirstLastPara="1" rIns="0" wrap="square" tIns="0">
            <a:spAutoFit/>
          </a:bodyPr>
          <a:lstStyle/>
          <a:p>
            <a:pPr indent="0" lvl="0" marL="0" marR="0" rtl="0" algn="ctr">
              <a:lnSpc>
                <a:spcPct val="102501"/>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22"/>
          <p:cNvSpPr txBox="1"/>
          <p:nvPr/>
        </p:nvSpPr>
        <p:spPr>
          <a:xfrm>
            <a:off x="9899980" y="3976792"/>
            <a:ext cx="6938801" cy="1080773"/>
          </a:xfrm>
          <a:prstGeom prst="rect">
            <a:avLst/>
          </a:prstGeom>
          <a:noFill/>
          <a:ln>
            <a:noFill/>
          </a:ln>
        </p:spPr>
        <p:txBody>
          <a:bodyPr anchorCtr="0" anchor="t" bIns="0" lIns="0" spcFirstLastPara="1" rIns="0" wrap="square" tIns="0">
            <a:spAutoFit/>
          </a:bodyPr>
          <a:lstStyle/>
          <a:p>
            <a:pPr indent="0" lvl="0" marL="0" marR="0" rtl="0" algn="ctr">
              <a:lnSpc>
                <a:spcPct val="129604"/>
              </a:lnSpc>
              <a:spcBef>
                <a:spcPts val="0"/>
              </a:spcBef>
              <a:spcAft>
                <a:spcPts val="0"/>
              </a:spcAft>
              <a:buClr>
                <a:srgbClr val="000000"/>
              </a:buClr>
              <a:buSzPts val="2199"/>
              <a:buFont typeface="Arial"/>
              <a:buNone/>
            </a:pPr>
            <a:r>
              <a:rPr b="1" i="0" lang="en-US" sz="2199" u="none" cap="none" strike="noStrike">
                <a:solidFill>
                  <a:srgbClr val="000000"/>
                </a:solidFill>
                <a:latin typeface="Arial"/>
                <a:ea typeface="Arial"/>
                <a:cs typeface="Arial"/>
                <a:sym typeface="Arial"/>
              </a:rPr>
              <a:t>A personal interpretation, belief, or judgment. Example: “I think this report is very useful” or “In my experience, Mondays are hard.”</a:t>
            </a:r>
            <a:endParaRPr b="0" i="0" sz="1400" u="none" cap="none" strike="noStrike">
              <a:solidFill>
                <a:srgbClr val="000000"/>
              </a:solidFill>
              <a:latin typeface="Arial"/>
              <a:ea typeface="Arial"/>
              <a:cs typeface="Arial"/>
              <a:sym typeface="Arial"/>
            </a:endParaRPr>
          </a:p>
        </p:txBody>
      </p:sp>
      <p:sp>
        <p:nvSpPr>
          <p:cNvPr id="453" name="Google Shape;453;p22"/>
          <p:cNvSpPr txBox="1"/>
          <p:nvPr/>
        </p:nvSpPr>
        <p:spPr>
          <a:xfrm>
            <a:off x="4384148" y="3350325"/>
            <a:ext cx="14904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FACT</a:t>
            </a:r>
            <a:endParaRPr b="0" i="0" sz="1400" u="none" cap="none" strike="noStrike">
              <a:solidFill>
                <a:srgbClr val="000000"/>
              </a:solidFill>
              <a:latin typeface="Arial"/>
              <a:ea typeface="Arial"/>
              <a:cs typeface="Arial"/>
              <a:sym typeface="Arial"/>
            </a:endParaRPr>
          </a:p>
        </p:txBody>
      </p:sp>
      <p:sp>
        <p:nvSpPr>
          <p:cNvPr id="454" name="Google Shape;454;p22"/>
          <p:cNvSpPr txBox="1"/>
          <p:nvPr/>
        </p:nvSpPr>
        <p:spPr>
          <a:xfrm>
            <a:off x="6726327" y="6355650"/>
            <a:ext cx="5683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THIRD-PARTY ATTRIBUTION</a:t>
            </a:r>
            <a:endParaRPr b="0" i="0" sz="1400" u="none" cap="none" strike="noStrike">
              <a:solidFill>
                <a:srgbClr val="000000"/>
              </a:solidFill>
              <a:latin typeface="Arial"/>
              <a:ea typeface="Arial"/>
              <a:cs typeface="Arial"/>
              <a:sym typeface="Arial"/>
            </a:endParaRPr>
          </a:p>
        </p:txBody>
      </p:sp>
      <p:sp>
        <p:nvSpPr>
          <p:cNvPr id="455" name="Google Shape;455;p22"/>
          <p:cNvSpPr txBox="1"/>
          <p:nvPr/>
        </p:nvSpPr>
        <p:spPr>
          <a:xfrm>
            <a:off x="12387936" y="3350325"/>
            <a:ext cx="1827000" cy="4308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OPINION</a:t>
            </a:r>
            <a:endParaRPr b="0" i="0" sz="1400" u="none" cap="none" strike="noStrike">
              <a:solidFill>
                <a:srgbClr val="000000"/>
              </a:solidFill>
              <a:latin typeface="Arial"/>
              <a:ea typeface="Arial"/>
              <a:cs typeface="Arial"/>
              <a:sym typeface="Arial"/>
            </a:endParaRPr>
          </a:p>
        </p:txBody>
      </p:sp>
      <p:sp>
        <p:nvSpPr>
          <p:cNvPr id="456" name="Google Shape;456;p22"/>
          <p:cNvSpPr txBox="1"/>
          <p:nvPr/>
        </p:nvSpPr>
        <p:spPr>
          <a:xfrm>
            <a:off x="197399" y="2559900"/>
            <a:ext cx="7606500" cy="554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Attribute what you are saying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60" name="Shape 460"/>
        <p:cNvGrpSpPr/>
        <p:nvPr/>
      </p:nvGrpSpPr>
      <p:grpSpPr>
        <a:xfrm>
          <a:off x="0" y="0"/>
          <a:ext cx="0" cy="0"/>
          <a:chOff x="0" y="0"/>
          <a:chExt cx="0" cy="0"/>
        </a:xfrm>
      </p:grpSpPr>
      <p:sp>
        <p:nvSpPr>
          <p:cNvPr id="461" name="Google Shape;461;p2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2" name="Google Shape;462;p2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3" name="Google Shape;463;p23"/>
          <p:cNvSpPr/>
          <p:nvPr/>
        </p:nvSpPr>
        <p:spPr>
          <a:xfrm>
            <a:off x="4799695" y="3778063"/>
            <a:ext cx="1148334" cy="28575"/>
          </a:xfrm>
          <a:custGeom>
            <a:rect b="b" l="l" r="r" t="t"/>
            <a:pathLst>
              <a:path extrusionOk="0" h="28575" w="1148334">
                <a:moveTo>
                  <a:pt x="0" y="0"/>
                </a:moveTo>
                <a:lnTo>
                  <a:pt x="1148334" y="0"/>
                </a:lnTo>
                <a:lnTo>
                  <a:pt x="1148334" y="28575"/>
                </a:lnTo>
                <a:lnTo>
                  <a:pt x="0" y="285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4" name="Google Shape;464;p23"/>
          <p:cNvSpPr/>
          <p:nvPr/>
        </p:nvSpPr>
        <p:spPr>
          <a:xfrm>
            <a:off x="9534020" y="3938768"/>
            <a:ext cx="165154" cy="4731448"/>
          </a:xfrm>
          <a:custGeom>
            <a:rect b="b" l="l" r="r" t="t"/>
            <a:pathLst>
              <a:path extrusionOk="0" h="4731448" w="165154">
                <a:moveTo>
                  <a:pt x="0" y="0"/>
                </a:moveTo>
                <a:lnTo>
                  <a:pt x="165154" y="0"/>
                </a:lnTo>
                <a:lnTo>
                  <a:pt x="165154" y="4731449"/>
                </a:lnTo>
                <a:lnTo>
                  <a:pt x="0" y="473144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5" name="Google Shape;465;p2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6" name="Google Shape;466;p23"/>
          <p:cNvSpPr/>
          <p:nvPr/>
        </p:nvSpPr>
        <p:spPr>
          <a:xfrm>
            <a:off x="12809172" y="3778063"/>
            <a:ext cx="1334516" cy="28575"/>
          </a:xfrm>
          <a:custGeom>
            <a:rect b="b" l="l" r="r" t="t"/>
            <a:pathLst>
              <a:path extrusionOk="0" h="28575" w="1334516">
                <a:moveTo>
                  <a:pt x="0" y="0"/>
                </a:moveTo>
                <a:lnTo>
                  <a:pt x="1334516" y="0"/>
                </a:lnTo>
                <a:lnTo>
                  <a:pt x="1334516" y="28575"/>
                </a:lnTo>
                <a:lnTo>
                  <a:pt x="0" y="28575"/>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7" name="Google Shape;467;p23"/>
          <p:cNvSpPr txBox="1"/>
          <p:nvPr/>
        </p:nvSpPr>
        <p:spPr>
          <a:xfrm>
            <a:off x="394177" y="1586075"/>
            <a:ext cx="8483700" cy="554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Use clear phrases to differentiate</a:t>
            </a:r>
            <a:endParaRPr b="0" i="0" sz="1400" u="none" cap="none" strike="noStrike">
              <a:solidFill>
                <a:srgbClr val="000000"/>
              </a:solidFill>
              <a:latin typeface="Arial"/>
              <a:ea typeface="Arial"/>
              <a:cs typeface="Arial"/>
              <a:sym typeface="Arial"/>
            </a:endParaRPr>
          </a:p>
        </p:txBody>
      </p:sp>
      <p:sp>
        <p:nvSpPr>
          <p:cNvPr id="468" name="Google Shape;468;p23"/>
          <p:cNvSpPr txBox="1"/>
          <p:nvPr/>
        </p:nvSpPr>
        <p:spPr>
          <a:xfrm>
            <a:off x="4799697" y="3350325"/>
            <a:ext cx="1797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FACT</a:t>
            </a:r>
            <a:endParaRPr b="0" i="0" sz="1400" u="none" cap="none" strike="noStrike">
              <a:solidFill>
                <a:srgbClr val="000000"/>
              </a:solidFill>
              <a:latin typeface="Arial"/>
              <a:ea typeface="Arial"/>
              <a:cs typeface="Arial"/>
              <a:sym typeface="Arial"/>
            </a:endParaRPr>
          </a:p>
        </p:txBody>
      </p:sp>
      <p:sp>
        <p:nvSpPr>
          <p:cNvPr id="469" name="Google Shape;469;p23"/>
          <p:cNvSpPr txBox="1"/>
          <p:nvPr/>
        </p:nvSpPr>
        <p:spPr>
          <a:xfrm>
            <a:off x="12809171" y="3350325"/>
            <a:ext cx="1870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OPINION</a:t>
            </a:r>
            <a:endParaRPr b="0" i="0" sz="1400" u="none" cap="none" strike="noStrike">
              <a:solidFill>
                <a:srgbClr val="000000"/>
              </a:solidFill>
              <a:latin typeface="Arial"/>
              <a:ea typeface="Arial"/>
              <a:cs typeface="Arial"/>
              <a:sym typeface="Arial"/>
            </a:endParaRPr>
          </a:p>
        </p:txBody>
      </p:sp>
      <p:sp>
        <p:nvSpPr>
          <p:cNvPr id="470" name="Google Shape;470;p23"/>
          <p:cNvSpPr txBox="1"/>
          <p:nvPr/>
        </p:nvSpPr>
        <p:spPr>
          <a:xfrm>
            <a:off x="723120" y="3996925"/>
            <a:ext cx="8608200" cy="5515500"/>
          </a:xfrm>
          <a:prstGeom prst="rect">
            <a:avLst/>
          </a:prstGeom>
          <a:noFill/>
          <a:ln>
            <a:noFill/>
          </a:ln>
        </p:spPr>
        <p:txBody>
          <a:bodyPr anchorCtr="0" anchor="t" bIns="0" lIns="0" spcFirstLastPara="1" rIns="0" wrap="square" tIns="0">
            <a:spAutoFit/>
          </a:bodyPr>
          <a:lstStyle/>
          <a:p>
            <a:pPr indent="0" lvl="0" marL="0" marR="0" rtl="0" algn="just">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“According to [source],…” e.g., “According to the most recent DHS statistics” </a:t>
            </a:r>
            <a:endParaRPr b="0" i="0" sz="1400" u="none" cap="none" strike="noStrike">
              <a:solidFill>
                <a:srgbClr val="000000"/>
              </a:solidFill>
              <a:latin typeface="Arial"/>
              <a:ea typeface="Arial"/>
              <a:cs typeface="Arial"/>
              <a:sym typeface="Arial"/>
            </a:endParaRPr>
          </a:p>
          <a:p>
            <a:pPr indent="0" lvl="0" marL="0" marR="0" rtl="0" algn="just">
              <a:lnSpc>
                <a:spcPct val="116666"/>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1" marL="0" marR="0" rtl="0" algn="just">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“Data from [source] show that…” e.g., “The available ICE data show that…” </a:t>
            </a:r>
            <a:endParaRPr/>
          </a:p>
          <a:p>
            <a:pPr indent="0" lvl="0" marL="0" marR="0" rtl="0" algn="just">
              <a:lnSpc>
                <a:spcPct val="116666"/>
              </a:lnSpc>
              <a:spcBef>
                <a:spcPts val="0"/>
              </a:spcBef>
              <a:spcAft>
                <a:spcPts val="0"/>
              </a:spcAft>
              <a:buNone/>
            </a:pPr>
            <a:r>
              <a:t/>
            </a:r>
            <a:endParaRPr b="0" i="0" sz="2700" u="none" cap="none" strike="noStrike">
              <a:solidFill>
                <a:srgbClr val="000000"/>
              </a:solidFill>
              <a:latin typeface="Arial"/>
              <a:ea typeface="Arial"/>
              <a:cs typeface="Arial"/>
              <a:sym typeface="Arial"/>
            </a:endParaRPr>
          </a:p>
          <a:p>
            <a:pPr indent="0" lvl="1" marL="0" marR="0" rtl="0" algn="just">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“It has been verified according to [source] that…” “It has been verified according to MedlinePlus…” </a:t>
            </a:r>
            <a:endParaRPr/>
          </a:p>
          <a:p>
            <a:pPr indent="0" lvl="0" marL="0" marR="0" rtl="0" algn="just">
              <a:lnSpc>
                <a:spcPct val="116666"/>
              </a:lnSpc>
              <a:spcBef>
                <a:spcPts val="0"/>
              </a:spcBef>
              <a:spcAft>
                <a:spcPts val="0"/>
              </a:spcAft>
              <a:buNone/>
            </a:pPr>
            <a:r>
              <a:t/>
            </a:r>
            <a:endParaRPr b="0" i="0" sz="2700" u="none" cap="none" strike="noStrike">
              <a:solidFill>
                <a:srgbClr val="000000"/>
              </a:solidFill>
              <a:latin typeface="Arial"/>
              <a:ea typeface="Arial"/>
              <a:cs typeface="Arial"/>
              <a:sym typeface="Arial"/>
            </a:endParaRPr>
          </a:p>
          <a:p>
            <a:pPr indent="0" lvl="1" marL="0" marR="0" rtl="0" algn="just">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If you verified it directly, explain how you did it (for example, through a Google search or with AI detection tools)</a:t>
            </a:r>
            <a:endParaRPr/>
          </a:p>
        </p:txBody>
      </p:sp>
      <p:sp>
        <p:nvSpPr>
          <p:cNvPr id="471" name="Google Shape;471;p23"/>
          <p:cNvSpPr txBox="1"/>
          <p:nvPr/>
        </p:nvSpPr>
        <p:spPr>
          <a:xfrm>
            <a:off x="10112623" y="4148922"/>
            <a:ext cx="7111200" cy="4061100"/>
          </a:xfrm>
          <a:prstGeom prst="rect">
            <a:avLst/>
          </a:prstGeom>
          <a:noFill/>
          <a:ln>
            <a:noFill/>
          </a:ln>
        </p:spPr>
        <p:txBody>
          <a:bodyPr anchorCtr="0" anchor="t" bIns="0" lIns="0" spcFirstLastPara="1" rIns="0" wrap="square" tIns="0">
            <a:spAutoFit/>
          </a:bodyPr>
          <a:lstStyle/>
          <a:p>
            <a:pPr indent="0" lvl="0" marL="0" marR="0" rtl="0" algn="l">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“In my opinion…” </a:t>
            </a:r>
            <a:endParaRPr b="0" i="0" sz="1400" u="none" cap="none" strike="noStrike">
              <a:solidFill>
                <a:srgbClr val="000000"/>
              </a:solidFill>
              <a:latin typeface="Arial"/>
              <a:ea typeface="Arial"/>
              <a:cs typeface="Arial"/>
              <a:sym typeface="Arial"/>
            </a:endParaRPr>
          </a:p>
          <a:p>
            <a:pPr indent="0" lvl="0" marL="0" marR="0" rtl="0" algn="l">
              <a:lnSpc>
                <a:spcPct val="116666"/>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1" marL="0" marR="0" rtl="0" algn="l">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“From my point of view…” </a:t>
            </a:r>
            <a:endParaRPr/>
          </a:p>
          <a:p>
            <a:pPr indent="0" lvl="0" marL="0" marR="0" rtl="0" algn="l">
              <a:lnSpc>
                <a:spcPct val="116666"/>
              </a:lnSpc>
              <a:spcBef>
                <a:spcPts val="0"/>
              </a:spcBef>
              <a:spcAft>
                <a:spcPts val="0"/>
              </a:spcAft>
              <a:buNone/>
            </a:pPr>
            <a:r>
              <a:t/>
            </a:r>
            <a:endParaRPr b="0" i="0" sz="2700" u="none" cap="none" strike="noStrike">
              <a:solidFill>
                <a:srgbClr val="000000"/>
              </a:solidFill>
              <a:latin typeface="Arial"/>
              <a:ea typeface="Arial"/>
              <a:cs typeface="Arial"/>
              <a:sym typeface="Arial"/>
            </a:endParaRPr>
          </a:p>
          <a:p>
            <a:pPr indent="0" lvl="1" marL="0" marR="0" rtl="0" algn="l">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“I believe that…” </a:t>
            </a:r>
            <a:endParaRPr/>
          </a:p>
          <a:p>
            <a:pPr indent="0" lvl="0" marL="0" marR="0" rtl="0" algn="l">
              <a:lnSpc>
                <a:spcPct val="116666"/>
              </a:lnSpc>
              <a:spcBef>
                <a:spcPts val="0"/>
              </a:spcBef>
              <a:spcAft>
                <a:spcPts val="0"/>
              </a:spcAft>
              <a:buNone/>
            </a:pPr>
            <a:r>
              <a:t/>
            </a:r>
            <a:endParaRPr b="0" i="0" sz="2700" u="none" cap="none" strike="noStrike">
              <a:solidFill>
                <a:srgbClr val="000000"/>
              </a:solidFill>
              <a:latin typeface="Arial"/>
              <a:ea typeface="Arial"/>
              <a:cs typeface="Arial"/>
              <a:sym typeface="Arial"/>
            </a:endParaRPr>
          </a:p>
          <a:p>
            <a:pPr indent="0" lvl="1" marL="0" marR="0" rtl="0" algn="l">
              <a:lnSpc>
                <a:spcPct val="116666"/>
              </a:lnSpc>
              <a:spcBef>
                <a:spcPts val="0"/>
              </a:spcBef>
              <a:spcAft>
                <a:spcPts val="0"/>
              </a:spcAft>
              <a:buNone/>
            </a:pPr>
            <a:r>
              <a:rPr b="0" i="0" lang="en-US" sz="2700" u="none" cap="none" strike="noStrike">
                <a:solidFill>
                  <a:srgbClr val="000000"/>
                </a:solidFill>
                <a:latin typeface="Arial"/>
                <a:ea typeface="Arial"/>
                <a:cs typeface="Arial"/>
                <a:sym typeface="Arial"/>
              </a:rPr>
              <a:t>If you are not sure, use conditional language: “It could be that…” or “It is possible that…” It is okay to clearly state what is not yet known.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75" name="Shape 475"/>
        <p:cNvGrpSpPr/>
        <p:nvPr/>
      </p:nvGrpSpPr>
      <p:grpSpPr>
        <a:xfrm>
          <a:off x="0" y="0"/>
          <a:ext cx="0" cy="0"/>
          <a:chOff x="0" y="0"/>
          <a:chExt cx="0" cy="0"/>
        </a:xfrm>
      </p:grpSpPr>
      <p:sp>
        <p:nvSpPr>
          <p:cNvPr id="476" name="Google Shape;476;p2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7" name="Google Shape;477;p2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8" name="Google Shape;478;p24"/>
          <p:cNvSpPr/>
          <p:nvPr/>
        </p:nvSpPr>
        <p:spPr>
          <a:xfrm>
            <a:off x="5808870" y="3866851"/>
            <a:ext cx="165154" cy="4731448"/>
          </a:xfrm>
          <a:custGeom>
            <a:rect b="b" l="l" r="r" t="t"/>
            <a:pathLst>
              <a:path extrusionOk="0" h="4731448" w="165154">
                <a:moveTo>
                  <a:pt x="0" y="0"/>
                </a:moveTo>
                <a:lnTo>
                  <a:pt x="165154" y="0"/>
                </a:lnTo>
                <a:lnTo>
                  <a:pt x="165154" y="4731448"/>
                </a:lnTo>
                <a:lnTo>
                  <a:pt x="0" y="473144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9" name="Google Shape;479;p24"/>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0" name="Google Shape;480;p24"/>
          <p:cNvSpPr/>
          <p:nvPr/>
        </p:nvSpPr>
        <p:spPr>
          <a:xfrm>
            <a:off x="12699747" y="3794933"/>
            <a:ext cx="165154" cy="4731448"/>
          </a:xfrm>
          <a:custGeom>
            <a:rect b="b" l="l" r="r" t="t"/>
            <a:pathLst>
              <a:path extrusionOk="0" h="4731448" w="165154">
                <a:moveTo>
                  <a:pt x="0" y="0"/>
                </a:moveTo>
                <a:lnTo>
                  <a:pt x="165154" y="0"/>
                </a:lnTo>
                <a:lnTo>
                  <a:pt x="165154" y="4731449"/>
                </a:lnTo>
                <a:lnTo>
                  <a:pt x="0" y="473144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1" name="Google Shape;481;p24"/>
          <p:cNvSpPr txBox="1"/>
          <p:nvPr/>
        </p:nvSpPr>
        <p:spPr>
          <a:xfrm>
            <a:off x="394164" y="1586065"/>
            <a:ext cx="7225800" cy="623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Examples</a:t>
            </a:r>
            <a:endParaRPr b="0" i="0" sz="1400" u="none" cap="none" strike="noStrike">
              <a:solidFill>
                <a:srgbClr val="000000"/>
              </a:solidFill>
              <a:latin typeface="Arial"/>
              <a:ea typeface="Arial"/>
              <a:cs typeface="Arial"/>
              <a:sym typeface="Arial"/>
            </a:endParaRPr>
          </a:p>
        </p:txBody>
      </p:sp>
      <p:sp>
        <p:nvSpPr>
          <p:cNvPr id="482" name="Google Shape;482;p24"/>
          <p:cNvSpPr txBox="1"/>
          <p:nvPr/>
        </p:nvSpPr>
        <p:spPr>
          <a:xfrm>
            <a:off x="8494611" y="2578240"/>
            <a:ext cx="12987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FACT</a:t>
            </a:r>
            <a:endParaRPr b="0" i="0" sz="1400" u="none" cap="none" strike="noStrike">
              <a:solidFill>
                <a:srgbClr val="000000"/>
              </a:solidFill>
              <a:latin typeface="Arial"/>
              <a:ea typeface="Arial"/>
              <a:cs typeface="Arial"/>
              <a:sym typeface="Arial"/>
            </a:endParaRPr>
          </a:p>
        </p:txBody>
      </p:sp>
      <p:sp>
        <p:nvSpPr>
          <p:cNvPr id="483" name="Google Shape;483;p24"/>
          <p:cNvSpPr txBox="1"/>
          <p:nvPr/>
        </p:nvSpPr>
        <p:spPr>
          <a:xfrm>
            <a:off x="13332892" y="2578240"/>
            <a:ext cx="59877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THIRD-PARTY ATTRIBUTION</a:t>
            </a:r>
            <a:endParaRPr b="0" i="0" sz="1400" u="none" cap="none" strike="noStrike">
              <a:solidFill>
                <a:srgbClr val="000000"/>
              </a:solidFill>
              <a:latin typeface="Arial"/>
              <a:ea typeface="Arial"/>
              <a:cs typeface="Arial"/>
              <a:sym typeface="Arial"/>
            </a:endParaRPr>
          </a:p>
        </p:txBody>
      </p:sp>
      <p:sp>
        <p:nvSpPr>
          <p:cNvPr id="484" name="Google Shape;484;p24"/>
          <p:cNvSpPr txBox="1"/>
          <p:nvPr/>
        </p:nvSpPr>
        <p:spPr>
          <a:xfrm>
            <a:off x="1493726" y="2579907"/>
            <a:ext cx="20388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OPINION</a:t>
            </a:r>
            <a:endParaRPr b="0" i="0" sz="1400" u="none" cap="none" strike="noStrike">
              <a:solidFill>
                <a:srgbClr val="000000"/>
              </a:solidFill>
              <a:latin typeface="Arial"/>
              <a:ea typeface="Arial"/>
              <a:cs typeface="Arial"/>
              <a:sym typeface="Arial"/>
            </a:endParaRPr>
          </a:p>
        </p:txBody>
      </p:sp>
      <p:sp>
        <p:nvSpPr>
          <p:cNvPr id="485" name="Google Shape;485;p24"/>
          <p:cNvSpPr txBox="1"/>
          <p:nvPr/>
        </p:nvSpPr>
        <p:spPr>
          <a:xfrm>
            <a:off x="6383931" y="1204122"/>
            <a:ext cx="21108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6" name="Google Shape;486;p24" title="jeffries15 - 7607916798599613710.mp4">
            <a:hlinkClick r:id="rId5"/>
          </p:cNvPr>
          <p:cNvPicPr preferRelativeResize="0"/>
          <p:nvPr/>
        </p:nvPicPr>
        <p:blipFill>
          <a:blip r:embed="rId6">
            <a:alphaModFix/>
          </a:blip>
          <a:stretch>
            <a:fillRect/>
          </a:stretch>
        </p:blipFill>
        <p:spPr>
          <a:xfrm>
            <a:off x="1165375" y="3315826"/>
            <a:ext cx="3124100" cy="5553974"/>
          </a:xfrm>
          <a:prstGeom prst="rect">
            <a:avLst/>
          </a:prstGeom>
          <a:noFill/>
          <a:ln>
            <a:noFill/>
          </a:ln>
        </p:spPr>
      </p:pic>
      <p:pic>
        <p:nvPicPr>
          <p:cNvPr id="487" name="Google Shape;487;p24" title="nmasmedia - 7597860755626659084.mp4">
            <a:hlinkClick r:id="rId7"/>
          </p:cNvPr>
          <p:cNvPicPr preferRelativeResize="0"/>
          <p:nvPr/>
        </p:nvPicPr>
        <p:blipFill>
          <a:blip r:embed="rId8">
            <a:alphaModFix/>
          </a:blip>
          <a:stretch>
            <a:fillRect/>
          </a:stretch>
        </p:blipFill>
        <p:spPr>
          <a:xfrm>
            <a:off x="7774838" y="3315825"/>
            <a:ext cx="3124100" cy="5553956"/>
          </a:xfrm>
          <a:prstGeom prst="rect">
            <a:avLst/>
          </a:prstGeom>
          <a:noFill/>
          <a:ln>
            <a:noFill/>
          </a:ln>
        </p:spPr>
      </p:pic>
      <p:pic>
        <p:nvPicPr>
          <p:cNvPr id="488" name="Google Shape;488;p24" title="soycaromejiia - 7570157022612606216.mp4">
            <a:hlinkClick r:id="rId9"/>
          </p:cNvPr>
          <p:cNvPicPr preferRelativeResize="0"/>
          <p:nvPr/>
        </p:nvPicPr>
        <p:blipFill>
          <a:blip r:embed="rId10">
            <a:alphaModFix/>
          </a:blip>
          <a:stretch>
            <a:fillRect/>
          </a:stretch>
        </p:blipFill>
        <p:spPr>
          <a:xfrm>
            <a:off x="14589675" y="3226973"/>
            <a:ext cx="3124100" cy="55539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92" name="Shape 492"/>
        <p:cNvGrpSpPr/>
        <p:nvPr/>
      </p:nvGrpSpPr>
      <p:grpSpPr>
        <a:xfrm>
          <a:off x="0" y="0"/>
          <a:ext cx="0" cy="0"/>
          <a:chOff x="0" y="0"/>
          <a:chExt cx="0" cy="0"/>
        </a:xfrm>
      </p:grpSpPr>
      <p:sp>
        <p:nvSpPr>
          <p:cNvPr id="493" name="Google Shape;493;p2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4" name="Google Shape;494;p2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5" name="Google Shape;495;p25"/>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25"/>
          <p:cNvSpPr txBox="1"/>
          <p:nvPr/>
        </p:nvSpPr>
        <p:spPr>
          <a:xfrm>
            <a:off x="155419" y="1269456"/>
            <a:ext cx="6400800" cy="800743"/>
          </a:xfrm>
          <a:prstGeom prst="rect">
            <a:avLst/>
          </a:prstGeom>
          <a:noFill/>
          <a:ln>
            <a:noFill/>
          </a:ln>
        </p:spPr>
        <p:txBody>
          <a:bodyPr anchorCtr="0" anchor="t" bIns="0" lIns="0" spcFirstLastPara="1" rIns="0" wrap="square" tIns="0">
            <a:spAutoFit/>
          </a:bodyPr>
          <a:lstStyle/>
          <a:p>
            <a:pPr indent="0" lvl="0" marL="0" marR="0" rtl="0" algn="l">
              <a:lnSpc>
                <a:spcPct val="131906"/>
              </a:lnSpc>
              <a:spcBef>
                <a:spcPts val="0"/>
              </a:spcBef>
              <a:spcAft>
                <a:spcPts val="0"/>
              </a:spcAft>
              <a:buClr>
                <a:srgbClr val="000000"/>
              </a:buClr>
              <a:buSzPts val="4999"/>
              <a:buFont typeface="Arial"/>
              <a:buNone/>
            </a:pPr>
            <a:r>
              <a:rPr b="1" i="0" lang="en-US" sz="4600" u="sng" cap="none" strike="noStrike">
                <a:solidFill>
                  <a:srgbClr val="000000"/>
                </a:solidFill>
                <a:latin typeface="Arial"/>
                <a:ea typeface="Arial"/>
                <a:cs typeface="Arial"/>
                <a:sym typeface="Arial"/>
              </a:rPr>
              <a:t>ATTRIBUTION</a:t>
            </a:r>
            <a:endParaRPr b="0" i="0" sz="1400" u="none" cap="none" strike="noStrike">
              <a:solidFill>
                <a:srgbClr val="000000"/>
              </a:solidFill>
              <a:latin typeface="Arial"/>
              <a:ea typeface="Arial"/>
              <a:cs typeface="Arial"/>
              <a:sym typeface="Arial"/>
            </a:endParaRPr>
          </a:p>
        </p:txBody>
      </p:sp>
      <p:sp>
        <p:nvSpPr>
          <p:cNvPr id="497" name="Google Shape;497;p25"/>
          <p:cNvSpPr txBox="1"/>
          <p:nvPr/>
        </p:nvSpPr>
        <p:spPr>
          <a:xfrm>
            <a:off x="3310280" y="2207514"/>
            <a:ext cx="136141" cy="668550"/>
          </a:xfrm>
          <a:prstGeom prst="rect">
            <a:avLst/>
          </a:prstGeom>
          <a:noFill/>
          <a:ln>
            <a:noFill/>
          </a:ln>
        </p:spPr>
        <p:txBody>
          <a:bodyPr anchorCtr="0" anchor="t" bIns="0" lIns="0" spcFirstLastPara="1" rIns="0" wrap="square" tIns="0">
            <a:spAutoFit/>
          </a:bodyPr>
          <a:lstStyle/>
          <a:p>
            <a:pPr indent="0" lvl="0" marL="0" marR="0" rtl="0" algn="l">
              <a:lnSpc>
                <a:spcPct val="160100"/>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98" name="Google Shape;498;p25"/>
          <p:cNvSpPr txBox="1"/>
          <p:nvPr/>
        </p:nvSpPr>
        <p:spPr>
          <a:xfrm>
            <a:off x="239401" y="2067098"/>
            <a:ext cx="11946300" cy="5232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400" u="none" cap="none" strike="noStrike">
                <a:solidFill>
                  <a:srgbClr val="000000"/>
                </a:solidFill>
                <a:latin typeface="Arial"/>
                <a:ea typeface="Arial"/>
                <a:cs typeface="Arial"/>
                <a:sym typeface="Arial"/>
              </a:rPr>
              <a:t>Saying “I saw it on social media” is not proper attribution. </a:t>
            </a:r>
            <a:endParaRPr b="0" i="0" sz="2000" u="none" cap="none" strike="noStrike">
              <a:solidFill>
                <a:srgbClr val="000000"/>
              </a:solidFill>
              <a:latin typeface="Arial"/>
              <a:ea typeface="Arial"/>
              <a:cs typeface="Arial"/>
              <a:sym typeface="Arial"/>
            </a:endParaRPr>
          </a:p>
        </p:txBody>
      </p:sp>
      <p:sp>
        <p:nvSpPr>
          <p:cNvPr id="499" name="Google Shape;499;p25"/>
          <p:cNvSpPr txBox="1"/>
          <p:nvPr/>
        </p:nvSpPr>
        <p:spPr>
          <a:xfrm>
            <a:off x="239400" y="2697480"/>
            <a:ext cx="5560800" cy="41148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2800" u="none" cap="none" strike="noStrike">
                <a:solidFill>
                  <a:srgbClr val="000000"/>
                </a:solidFill>
                <a:latin typeface="Arial"/>
                <a:ea typeface="Arial"/>
                <a:cs typeface="Arial"/>
                <a:sym typeface="Arial"/>
              </a:rPr>
              <a:t>Attribution rules:</a:t>
            </a:r>
            <a:endParaRPr b="0" i="0" sz="1400" u="none" cap="none" strike="noStrike">
              <a:solidFill>
                <a:srgbClr val="000000"/>
              </a:solidFill>
              <a:latin typeface="Arial"/>
              <a:ea typeface="Arial"/>
              <a:cs typeface="Arial"/>
              <a:sym typeface="Arial"/>
            </a:endParaRPr>
          </a:p>
        </p:txBody>
      </p:sp>
      <p:sp>
        <p:nvSpPr>
          <p:cNvPr id="500" name="Google Shape;500;p25"/>
          <p:cNvSpPr txBox="1"/>
          <p:nvPr/>
        </p:nvSpPr>
        <p:spPr>
          <a:xfrm>
            <a:off x="522125" y="3246125"/>
            <a:ext cx="16452000" cy="6538200"/>
          </a:xfrm>
          <a:prstGeom prst="rect">
            <a:avLst/>
          </a:prstGeom>
          <a:noFill/>
          <a:ln>
            <a:noFill/>
          </a:ln>
        </p:spPr>
        <p:txBody>
          <a:bodyPr anchorCtr="0" anchor="t" bIns="0" lIns="0" spcFirstLastPara="1" rIns="0" wrap="square" tIns="0">
            <a:spAutoFit/>
          </a:bodyPr>
          <a:lstStyle/>
          <a:p>
            <a:pPr indent="-395542" lvl="1" marL="689483" marR="0" rtl="0" algn="just">
              <a:lnSpc>
                <a:spcPct val="116692"/>
              </a:lnSpc>
              <a:spcBef>
                <a:spcPts val="0"/>
              </a:spcBef>
              <a:spcAft>
                <a:spcPts val="0"/>
              </a:spcAft>
              <a:buClr>
                <a:srgbClr val="000000"/>
              </a:buClr>
              <a:buSzPts val="3993"/>
              <a:buFont typeface="Arial"/>
              <a:buChar char="•"/>
            </a:pPr>
            <a:r>
              <a:rPr b="0" i="0" lang="en-US" sz="3000" u="none" cap="none" strike="noStrike">
                <a:solidFill>
                  <a:srgbClr val="000000"/>
                </a:solidFill>
                <a:latin typeface="Arial"/>
                <a:ea typeface="Arial"/>
                <a:cs typeface="Arial"/>
                <a:sym typeface="Arial"/>
              </a:rPr>
              <a:t>Say who said it. Is it a media outlet? A journalist? Another influencer? An organization? A public agency? Make that clear. It slows speculation down. And, far from weakening your content, it strengthens it. </a:t>
            </a:r>
            <a:endParaRPr b="0" i="0" sz="3000" u="none" cap="none" strike="noStrike">
              <a:solidFill>
                <a:srgbClr val="000000"/>
              </a:solidFill>
              <a:latin typeface="Arial"/>
              <a:ea typeface="Arial"/>
              <a:cs typeface="Arial"/>
              <a:sym typeface="Arial"/>
            </a:endParaRPr>
          </a:p>
          <a:p>
            <a:pPr indent="0" lvl="0" marL="914400" marR="0" rtl="0" algn="just">
              <a:lnSpc>
                <a:spcPct val="116692"/>
              </a:lnSpc>
              <a:spcBef>
                <a:spcPts val="0"/>
              </a:spcBef>
              <a:spcAft>
                <a:spcPts val="0"/>
              </a:spcAft>
              <a:buNone/>
            </a:pPr>
            <a:r>
              <a:t/>
            </a:r>
            <a:endParaRPr sz="3000"/>
          </a:p>
          <a:p>
            <a:pPr indent="-395542" lvl="1" marL="689483" marR="0" rtl="0" algn="just">
              <a:lnSpc>
                <a:spcPct val="116692"/>
              </a:lnSpc>
              <a:spcBef>
                <a:spcPts val="0"/>
              </a:spcBef>
              <a:spcAft>
                <a:spcPts val="0"/>
              </a:spcAft>
              <a:buClr>
                <a:srgbClr val="000000"/>
              </a:buClr>
              <a:buSzPts val="3993"/>
              <a:buFont typeface="Arial"/>
              <a:buChar char="•"/>
            </a:pPr>
            <a:r>
              <a:rPr b="0" i="0" lang="en-US" sz="3000" u="none" cap="none" strike="noStrike">
                <a:solidFill>
                  <a:srgbClr val="000000"/>
                </a:solidFill>
                <a:latin typeface="Arial"/>
                <a:ea typeface="Arial"/>
                <a:cs typeface="Arial"/>
                <a:sym typeface="Arial"/>
              </a:rPr>
              <a:t>If you can, mention where they said it (in a media outlet, in an investigation, at a conference, or at a public event). For example: “@username said it in their TikTok video on May 4, 2025.” </a:t>
            </a:r>
            <a:endParaRPr b="0" i="0" sz="3000" u="none" cap="none" strike="noStrike">
              <a:solidFill>
                <a:srgbClr val="000000"/>
              </a:solidFill>
              <a:latin typeface="Arial"/>
              <a:ea typeface="Arial"/>
              <a:cs typeface="Arial"/>
              <a:sym typeface="Arial"/>
            </a:endParaRPr>
          </a:p>
          <a:p>
            <a:pPr indent="0" lvl="0" marL="914400" marR="0" rtl="0" algn="just">
              <a:lnSpc>
                <a:spcPct val="116692"/>
              </a:lnSpc>
              <a:spcBef>
                <a:spcPts val="0"/>
              </a:spcBef>
              <a:spcAft>
                <a:spcPts val="0"/>
              </a:spcAft>
              <a:buNone/>
            </a:pPr>
            <a:r>
              <a:t/>
            </a:r>
            <a:endParaRPr sz="3000"/>
          </a:p>
          <a:p>
            <a:pPr indent="-395542" lvl="1" marL="689483" marR="0" rtl="0" algn="just">
              <a:lnSpc>
                <a:spcPct val="116692"/>
              </a:lnSpc>
              <a:spcBef>
                <a:spcPts val="0"/>
              </a:spcBef>
              <a:spcAft>
                <a:spcPts val="0"/>
              </a:spcAft>
              <a:buClr>
                <a:srgbClr val="000000"/>
              </a:buClr>
              <a:buSzPts val="3993"/>
              <a:buFont typeface="Arial"/>
              <a:buChar char="•"/>
            </a:pPr>
            <a:r>
              <a:rPr b="0" i="0" lang="en-US" sz="3000" u="none" cap="none" strike="noStrike">
                <a:solidFill>
                  <a:srgbClr val="000000"/>
                </a:solidFill>
                <a:latin typeface="Arial"/>
                <a:ea typeface="Arial"/>
                <a:cs typeface="Arial"/>
                <a:sym typeface="Arial"/>
              </a:rPr>
              <a:t>Do not share direct quotes without saying where they come from (they could be false, and you could be contributing to misinformation or even exposing yourself to legal problems). </a:t>
            </a:r>
            <a:endParaRPr b="0" i="0" sz="3000" u="none" cap="none" strike="noStrike">
              <a:solidFill>
                <a:srgbClr val="000000"/>
              </a:solidFill>
              <a:latin typeface="Arial"/>
              <a:ea typeface="Arial"/>
              <a:cs typeface="Arial"/>
              <a:sym typeface="Arial"/>
            </a:endParaRPr>
          </a:p>
          <a:p>
            <a:pPr indent="0" lvl="0" marL="914400" marR="0" rtl="0" algn="just">
              <a:lnSpc>
                <a:spcPct val="116692"/>
              </a:lnSpc>
              <a:spcBef>
                <a:spcPts val="0"/>
              </a:spcBef>
              <a:spcAft>
                <a:spcPts val="0"/>
              </a:spcAft>
              <a:buNone/>
            </a:pPr>
            <a:r>
              <a:t/>
            </a:r>
            <a:endParaRPr sz="3000"/>
          </a:p>
          <a:p>
            <a:pPr indent="-395542" lvl="1" marL="689483" marR="0" rtl="0" algn="just">
              <a:lnSpc>
                <a:spcPct val="116692"/>
              </a:lnSpc>
              <a:spcBef>
                <a:spcPts val="0"/>
              </a:spcBef>
              <a:spcAft>
                <a:spcPts val="0"/>
              </a:spcAft>
              <a:buClr>
                <a:srgbClr val="000000"/>
              </a:buClr>
              <a:buSzPts val="3993"/>
              <a:buFont typeface="Arial"/>
              <a:buChar char="•"/>
            </a:pPr>
            <a:r>
              <a:rPr b="0" i="0" lang="en-US" sz="3000" u="none" cap="none" strike="noStrike">
                <a:solidFill>
                  <a:srgbClr val="000000"/>
                </a:solidFill>
                <a:latin typeface="Arial"/>
                <a:ea typeface="Arial"/>
                <a:cs typeface="Arial"/>
                <a:sym typeface="Arial"/>
              </a:rPr>
              <a:t>If you do not know the source but still want to share it, make that clear too. </a:t>
            </a: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04" name="Shape 504"/>
        <p:cNvGrpSpPr/>
        <p:nvPr/>
      </p:nvGrpSpPr>
      <p:grpSpPr>
        <a:xfrm>
          <a:off x="0" y="0"/>
          <a:ext cx="0" cy="0"/>
          <a:chOff x="0" y="0"/>
          <a:chExt cx="0" cy="0"/>
        </a:xfrm>
      </p:grpSpPr>
      <p:sp>
        <p:nvSpPr>
          <p:cNvPr id="505" name="Google Shape;505;p2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6" name="Google Shape;506;p2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07" name="Google Shape;507;p26"/>
          <p:cNvGrpSpPr/>
          <p:nvPr/>
        </p:nvGrpSpPr>
        <p:grpSpPr>
          <a:xfrm>
            <a:off x="-3" y="1061244"/>
            <a:ext cx="18287997" cy="1450464"/>
            <a:chOff x="63500" y="63500"/>
            <a:chExt cx="18288000" cy="1450467"/>
          </a:xfrm>
        </p:grpSpPr>
        <p:sp>
          <p:nvSpPr>
            <p:cNvPr id="508" name="Google Shape;508;p26"/>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9" name="Google Shape;509;p26"/>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0" name="Google Shape;510;p26"/>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11" name="Google Shape;511;p26"/>
          <p:cNvSpPr txBox="1"/>
          <p:nvPr/>
        </p:nvSpPr>
        <p:spPr>
          <a:xfrm>
            <a:off x="1642675" y="4170625"/>
            <a:ext cx="16040400" cy="15390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rPr b="1" i="0" lang="en-US" sz="9999" u="none" cap="none" strike="noStrike">
                <a:solidFill>
                  <a:srgbClr val="000000"/>
                </a:solidFill>
              </a:rPr>
              <a:t>3. AFTER RECORDING</a:t>
            </a:r>
            <a:endParaRPr b="1" i="0" sz="1400" u="none" cap="none" strike="noStrike">
              <a:solidFill>
                <a:srgbClr val="0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15" name="Shape 515"/>
        <p:cNvGrpSpPr/>
        <p:nvPr/>
      </p:nvGrpSpPr>
      <p:grpSpPr>
        <a:xfrm>
          <a:off x="0" y="0"/>
          <a:ext cx="0" cy="0"/>
          <a:chOff x="0" y="0"/>
          <a:chExt cx="0" cy="0"/>
        </a:xfrm>
      </p:grpSpPr>
      <p:sp>
        <p:nvSpPr>
          <p:cNvPr id="516" name="Google Shape;516;p2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7" name="Google Shape;517;p2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8" name="Google Shape;518;p27"/>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9" name="Google Shape;519;p27"/>
          <p:cNvSpPr txBox="1"/>
          <p:nvPr/>
        </p:nvSpPr>
        <p:spPr>
          <a:xfrm>
            <a:off x="387350" y="1591600"/>
            <a:ext cx="166896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What should you do when you shared false content and realized it too late?</a:t>
            </a:r>
            <a:endParaRPr b="0" i="0" sz="1400" u="none" cap="none" strike="noStrike">
              <a:solidFill>
                <a:srgbClr val="000000"/>
              </a:solidFill>
              <a:latin typeface="Arial"/>
              <a:ea typeface="Arial"/>
              <a:cs typeface="Arial"/>
              <a:sym typeface="Arial"/>
            </a:endParaRPr>
          </a:p>
        </p:txBody>
      </p:sp>
      <p:sp>
        <p:nvSpPr>
          <p:cNvPr id="520" name="Google Shape;520;p27"/>
          <p:cNvSpPr txBox="1"/>
          <p:nvPr/>
        </p:nvSpPr>
        <p:spPr>
          <a:xfrm>
            <a:off x="387353" y="3620500"/>
            <a:ext cx="15983100" cy="2493300"/>
          </a:xfrm>
          <a:prstGeom prst="rect">
            <a:avLst/>
          </a:prstGeom>
          <a:noFill/>
          <a:ln>
            <a:noFill/>
          </a:ln>
        </p:spPr>
        <p:txBody>
          <a:bodyPr anchorCtr="0" anchor="t" bIns="0" lIns="0" spcFirstLastPara="1" rIns="0" wrap="square" tIns="0">
            <a:spAutoFit/>
          </a:bodyPr>
          <a:lstStyle/>
          <a:p>
            <a:pPr indent="0" lvl="0" marL="0" marR="0" rtl="0" algn="just">
              <a:lnSpc>
                <a:spcPct val="116699"/>
              </a:lnSpc>
              <a:spcBef>
                <a:spcPts val="0"/>
              </a:spcBef>
              <a:spcAft>
                <a:spcPts val="0"/>
              </a:spcAft>
              <a:buClr>
                <a:srgbClr val="000000"/>
              </a:buClr>
              <a:buSzPts val="3599"/>
              <a:buFont typeface="Arial"/>
              <a:buNone/>
            </a:pPr>
            <a:r>
              <a:rPr b="0" i="0" lang="en-US" sz="3599" u="none" cap="none" strike="noStrike">
                <a:solidFill>
                  <a:srgbClr val="000000"/>
                </a:solidFill>
                <a:latin typeface="Arial"/>
                <a:ea typeface="Arial"/>
                <a:cs typeface="Arial"/>
                <a:sym typeface="Arial"/>
              </a:rPr>
              <a:t>We all make mistakes. Journalists, academics, politicians, and even teachers. And without meaning to, we may spread misinformation without knowing it. The goal is not to never make mistakes, but to know what to do when it happens and to be transparent with our followers and community.</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24" name="Shape 524"/>
        <p:cNvGrpSpPr/>
        <p:nvPr/>
      </p:nvGrpSpPr>
      <p:grpSpPr>
        <a:xfrm>
          <a:off x="0" y="0"/>
          <a:ext cx="0" cy="0"/>
          <a:chOff x="0" y="0"/>
          <a:chExt cx="0" cy="0"/>
        </a:xfrm>
      </p:grpSpPr>
      <p:sp>
        <p:nvSpPr>
          <p:cNvPr id="525" name="Google Shape;525;p2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6" name="Google Shape;526;p2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7" name="Google Shape;527;p28"/>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8" name="Google Shape;528;p28"/>
          <p:cNvSpPr txBox="1"/>
          <p:nvPr/>
        </p:nvSpPr>
        <p:spPr>
          <a:xfrm>
            <a:off x="155425" y="1622300"/>
            <a:ext cx="82614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Some tips if this happens to you: </a:t>
            </a:r>
            <a:endParaRPr b="0" i="0" sz="1400" u="none" cap="none" strike="noStrike">
              <a:solidFill>
                <a:srgbClr val="000000"/>
              </a:solidFill>
              <a:latin typeface="Arial"/>
              <a:ea typeface="Arial"/>
              <a:cs typeface="Arial"/>
              <a:sym typeface="Arial"/>
            </a:endParaRPr>
          </a:p>
        </p:txBody>
      </p:sp>
      <p:sp>
        <p:nvSpPr>
          <p:cNvPr id="529" name="Google Shape;529;p28"/>
          <p:cNvSpPr txBox="1"/>
          <p:nvPr/>
        </p:nvSpPr>
        <p:spPr>
          <a:xfrm>
            <a:off x="460599" y="2526650"/>
            <a:ext cx="16901400" cy="7239300"/>
          </a:xfrm>
          <a:prstGeom prst="rect">
            <a:avLst/>
          </a:prstGeom>
          <a:noFill/>
          <a:ln>
            <a:noFill/>
          </a:ln>
        </p:spPr>
        <p:txBody>
          <a:bodyPr anchorCtr="0" anchor="t" bIns="0" lIns="0" spcFirstLastPara="1" rIns="0" wrap="square" tIns="0">
            <a:spAutoFit/>
          </a:bodyPr>
          <a:lstStyle/>
          <a:p>
            <a:pPr indent="-375839" lvl="1" marL="777077"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Delete the content and explain that you removed it because it was false (for example, through a story). </a:t>
            </a:r>
            <a:endParaRPr b="0" i="0" sz="3399" u="none" cap="none" strike="noStrike">
              <a:solidFill>
                <a:srgbClr val="000000"/>
              </a:solidFill>
              <a:latin typeface="Arial"/>
              <a:ea typeface="Arial"/>
              <a:cs typeface="Arial"/>
              <a:sym typeface="Arial"/>
            </a:endParaRPr>
          </a:p>
          <a:p>
            <a:pPr indent="0" lvl="0" marL="914400" marR="0" rtl="0" algn="just">
              <a:lnSpc>
                <a:spcPct val="116699"/>
              </a:lnSpc>
              <a:spcBef>
                <a:spcPts val="0"/>
              </a:spcBef>
              <a:spcAft>
                <a:spcPts val="0"/>
              </a:spcAft>
              <a:buNone/>
            </a:pPr>
            <a:r>
              <a:t/>
            </a:r>
            <a:endParaRPr sz="3399"/>
          </a:p>
          <a:p>
            <a:pPr indent="-375839" lvl="1" marL="777077"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It is not recommended to simply add a comment to the video or tweet, or edit the caption, because if the video with false content remains visible, you are still spreading it. Not everyone reads the comments or the message in a post. </a:t>
            </a:r>
            <a:endParaRPr b="0" i="0" sz="3399" u="none" cap="none" strike="noStrike">
              <a:solidFill>
                <a:srgbClr val="000000"/>
              </a:solidFill>
              <a:latin typeface="Arial"/>
              <a:ea typeface="Arial"/>
              <a:cs typeface="Arial"/>
              <a:sym typeface="Arial"/>
            </a:endParaRPr>
          </a:p>
          <a:p>
            <a:pPr indent="0" lvl="0" marL="914400" marR="0" rtl="0" algn="just">
              <a:lnSpc>
                <a:spcPct val="116699"/>
              </a:lnSpc>
              <a:spcBef>
                <a:spcPts val="0"/>
              </a:spcBef>
              <a:spcAft>
                <a:spcPts val="0"/>
              </a:spcAft>
              <a:buNone/>
            </a:pPr>
            <a:r>
              <a:t/>
            </a:r>
            <a:endParaRPr sz="3399"/>
          </a:p>
          <a:p>
            <a:pPr indent="-375839" lvl="1" marL="777077"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It is also not recommended to make another video saying that the previous video is false without deleting the original, because you are still helping it spread. </a:t>
            </a:r>
            <a:endParaRPr b="0" i="0" sz="3399" u="none" cap="none" strike="noStrike">
              <a:solidFill>
                <a:srgbClr val="000000"/>
              </a:solidFill>
              <a:latin typeface="Arial"/>
              <a:ea typeface="Arial"/>
              <a:cs typeface="Arial"/>
              <a:sym typeface="Arial"/>
            </a:endParaRPr>
          </a:p>
          <a:p>
            <a:pPr indent="0" lvl="0" marL="914400" marR="0" rtl="0" algn="just">
              <a:lnSpc>
                <a:spcPct val="116699"/>
              </a:lnSpc>
              <a:spcBef>
                <a:spcPts val="0"/>
              </a:spcBef>
              <a:spcAft>
                <a:spcPts val="0"/>
              </a:spcAft>
              <a:buNone/>
            </a:pPr>
            <a:r>
              <a:t/>
            </a:r>
            <a:endParaRPr sz="3399"/>
          </a:p>
          <a:p>
            <a:pPr indent="-375839" lvl="1" marL="777077"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It is also not a good idea to point to the origin of the false content. If you can avoid revealing the user who originally shared it, even better.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33" name="Shape 533"/>
        <p:cNvGrpSpPr/>
        <p:nvPr/>
      </p:nvGrpSpPr>
      <p:grpSpPr>
        <a:xfrm>
          <a:off x="0" y="0"/>
          <a:ext cx="0" cy="0"/>
          <a:chOff x="0" y="0"/>
          <a:chExt cx="0" cy="0"/>
        </a:xfrm>
      </p:grpSpPr>
      <p:sp>
        <p:nvSpPr>
          <p:cNvPr id="534" name="Google Shape;534;p2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5" name="Google Shape;535;p2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6" name="Google Shape;536;p29"/>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p29"/>
          <p:cNvSpPr txBox="1"/>
          <p:nvPr/>
        </p:nvSpPr>
        <p:spPr>
          <a:xfrm>
            <a:off x="155419" y="1622298"/>
            <a:ext cx="5661900" cy="27450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Example of a correction:</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38" name="Google Shape;538;p29" title="Screenshot 2026-02-17 at 4.40.21 PM.png"/>
          <p:cNvPicPr preferRelativeResize="0"/>
          <p:nvPr/>
        </p:nvPicPr>
        <p:blipFill rotWithShape="1">
          <a:blip r:embed="rId4">
            <a:alphaModFix/>
          </a:blip>
          <a:srcRect b="0" l="0" r="0" t="0"/>
          <a:stretch/>
        </p:blipFill>
        <p:spPr>
          <a:xfrm>
            <a:off x="11043500" y="1759425"/>
            <a:ext cx="6966301" cy="7097049"/>
          </a:xfrm>
          <a:prstGeom prst="rect">
            <a:avLst/>
          </a:prstGeom>
          <a:noFill/>
          <a:ln>
            <a:noFill/>
          </a:ln>
        </p:spPr>
      </p:pic>
      <p:pic>
        <p:nvPicPr>
          <p:cNvPr id="539" name="Google Shape;539;p29"/>
          <p:cNvPicPr preferRelativeResize="0"/>
          <p:nvPr/>
        </p:nvPicPr>
        <p:blipFill rotWithShape="1">
          <a:blip r:embed="rId5">
            <a:alphaModFix/>
          </a:blip>
          <a:srcRect b="0" l="0" r="0" t="0"/>
          <a:stretch/>
        </p:blipFill>
        <p:spPr>
          <a:xfrm>
            <a:off x="296163" y="3197125"/>
            <a:ext cx="10306175" cy="3561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43" name="Shape 543"/>
        <p:cNvGrpSpPr/>
        <p:nvPr/>
      </p:nvGrpSpPr>
      <p:grpSpPr>
        <a:xfrm>
          <a:off x="0" y="0"/>
          <a:ext cx="0" cy="0"/>
          <a:chOff x="0" y="0"/>
          <a:chExt cx="0" cy="0"/>
        </a:xfrm>
      </p:grpSpPr>
      <p:sp>
        <p:nvSpPr>
          <p:cNvPr id="544" name="Google Shape;544;p3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5" name="Google Shape;545;p3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6" name="Google Shape;546;p30"/>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7" name="Google Shape;547;p30"/>
          <p:cNvSpPr txBox="1"/>
          <p:nvPr/>
        </p:nvSpPr>
        <p:spPr>
          <a:xfrm>
            <a:off x="400372" y="1391593"/>
            <a:ext cx="17121359" cy="695972"/>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Clr>
                <a:srgbClr val="000000"/>
              </a:buClr>
              <a:buSzPts val="4099"/>
              <a:buFont typeface="Arial"/>
              <a:buNone/>
            </a:pPr>
            <a:r>
              <a:rPr b="1" i="0" lang="en-US" sz="4099" u="none" cap="none" strike="noStrike">
                <a:solidFill>
                  <a:srgbClr val="000000"/>
                </a:solidFill>
                <a:latin typeface="Arial"/>
                <a:ea typeface="Arial"/>
                <a:cs typeface="Arial"/>
                <a:sym typeface="Arial"/>
              </a:rPr>
              <a:t>COMMUNICATING RESPONSIBLY IS PART OF YOUR SUCCESS</a:t>
            </a:r>
            <a:endParaRPr b="0" i="0" sz="1400" u="none" cap="none" strike="noStrike">
              <a:solidFill>
                <a:srgbClr val="000000"/>
              </a:solidFill>
              <a:latin typeface="Arial"/>
              <a:ea typeface="Arial"/>
              <a:cs typeface="Arial"/>
              <a:sym typeface="Arial"/>
            </a:endParaRPr>
          </a:p>
        </p:txBody>
      </p:sp>
      <p:sp>
        <p:nvSpPr>
          <p:cNvPr id="548" name="Google Shape;548;p30"/>
          <p:cNvSpPr txBox="1"/>
          <p:nvPr/>
        </p:nvSpPr>
        <p:spPr>
          <a:xfrm>
            <a:off x="1028700" y="2479824"/>
            <a:ext cx="14066100" cy="4757700"/>
          </a:xfrm>
          <a:prstGeom prst="rect">
            <a:avLst/>
          </a:prstGeom>
          <a:noFill/>
          <a:ln>
            <a:noFill/>
          </a:ln>
        </p:spPr>
        <p:txBody>
          <a:bodyPr anchorCtr="0" anchor="t" bIns="0" lIns="0" spcFirstLastPara="1" rIns="0" wrap="square" tIns="0">
            <a:spAutoFit/>
          </a:bodyPr>
          <a:lstStyle/>
          <a:p>
            <a:pPr indent="-344742" lvl="1" marL="689483" marR="0" rtl="0" algn="just">
              <a:lnSpc>
                <a:spcPct val="116692"/>
              </a:lnSpc>
              <a:spcBef>
                <a:spcPts val="0"/>
              </a:spcBef>
              <a:spcAft>
                <a:spcPts val="0"/>
              </a:spcAft>
              <a:buClr>
                <a:srgbClr val="000000"/>
              </a:buClr>
              <a:buSzPts val="3193"/>
              <a:buFont typeface="Arial"/>
              <a:buChar char="•"/>
            </a:pPr>
            <a:r>
              <a:rPr b="0" i="0" lang="en-US" sz="3193" u="none" cap="none" strike="noStrike">
                <a:solidFill>
                  <a:srgbClr val="000000"/>
                </a:solidFill>
                <a:latin typeface="Arial"/>
                <a:ea typeface="Arial"/>
                <a:cs typeface="Arial"/>
                <a:sym typeface="Arial"/>
              </a:rPr>
              <a:t>As a content creator, your voice carries weight and your community believes in you. That is why it is important to communicate responsibly, because your audience is listening. </a:t>
            </a:r>
            <a:endParaRPr b="0" i="0" sz="3193" u="none" cap="none" strike="noStrike">
              <a:solidFill>
                <a:srgbClr val="000000"/>
              </a:solidFill>
              <a:latin typeface="Arial"/>
              <a:ea typeface="Arial"/>
              <a:cs typeface="Arial"/>
              <a:sym typeface="Arial"/>
            </a:endParaRPr>
          </a:p>
          <a:p>
            <a:pPr indent="0" lvl="0" marL="914400" marR="0" rtl="0" algn="just">
              <a:lnSpc>
                <a:spcPct val="116692"/>
              </a:lnSpc>
              <a:spcBef>
                <a:spcPts val="0"/>
              </a:spcBef>
              <a:spcAft>
                <a:spcPts val="0"/>
              </a:spcAft>
              <a:buNone/>
            </a:pPr>
            <a:r>
              <a:t/>
            </a:r>
            <a:endParaRPr sz="3193"/>
          </a:p>
          <a:p>
            <a:pPr indent="0" lvl="0" marL="914400" marR="0" rtl="0" algn="just">
              <a:lnSpc>
                <a:spcPct val="116692"/>
              </a:lnSpc>
              <a:spcBef>
                <a:spcPts val="0"/>
              </a:spcBef>
              <a:spcAft>
                <a:spcPts val="0"/>
              </a:spcAft>
              <a:buNone/>
            </a:pPr>
            <a:r>
              <a:t/>
            </a:r>
            <a:endParaRPr/>
          </a:p>
          <a:p>
            <a:pPr indent="-344742" lvl="1" marL="689483" marR="0" rtl="0" algn="just">
              <a:lnSpc>
                <a:spcPct val="116692"/>
              </a:lnSpc>
              <a:spcBef>
                <a:spcPts val="0"/>
              </a:spcBef>
              <a:spcAft>
                <a:spcPts val="0"/>
              </a:spcAft>
              <a:buClr>
                <a:srgbClr val="000000"/>
              </a:buClr>
              <a:buSzPts val="3193"/>
              <a:buFont typeface="Arial"/>
              <a:buChar char="•"/>
            </a:pPr>
            <a:r>
              <a:rPr b="0" i="0" lang="en-US" sz="3193" u="none" cap="none" strike="noStrike">
                <a:solidFill>
                  <a:srgbClr val="000000"/>
                </a:solidFill>
                <a:latin typeface="Arial"/>
                <a:ea typeface="Arial"/>
                <a:cs typeface="Arial"/>
                <a:sym typeface="Arial"/>
              </a:rPr>
              <a:t>You have the right to share your opinion, but also the opportunity to inform responsibly and without misleading people. With these recommendations, you can keep creating authentic content without contributing to the amplification of misinformation.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52" name="Shape 552"/>
        <p:cNvGrpSpPr/>
        <p:nvPr/>
      </p:nvGrpSpPr>
      <p:grpSpPr>
        <a:xfrm>
          <a:off x="0" y="0"/>
          <a:ext cx="0" cy="0"/>
          <a:chOff x="0" y="0"/>
          <a:chExt cx="0" cy="0"/>
        </a:xfrm>
      </p:grpSpPr>
      <p:sp>
        <p:nvSpPr>
          <p:cNvPr id="553" name="Google Shape;553;p3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4" name="Google Shape;554;p3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5" name="Google Shape;555;p31"/>
          <p:cNvSpPr/>
          <p:nvPr/>
        </p:nvSpPr>
        <p:spPr>
          <a:xfrm>
            <a:off x="2906782" y="4348324"/>
            <a:ext cx="1778422" cy="1289047"/>
          </a:xfrm>
          <a:custGeom>
            <a:rect b="b" l="l" r="r" t="t"/>
            <a:pathLst>
              <a:path extrusionOk="0" h="1289047" w="1778422">
                <a:moveTo>
                  <a:pt x="0" y="0"/>
                </a:moveTo>
                <a:lnTo>
                  <a:pt x="1778423" y="0"/>
                </a:lnTo>
                <a:lnTo>
                  <a:pt x="1778423" y="1289047"/>
                </a:lnTo>
                <a:lnTo>
                  <a:pt x="0" y="12890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6" name="Google Shape;556;p31"/>
          <p:cNvSpPr/>
          <p:nvPr/>
        </p:nvSpPr>
        <p:spPr>
          <a:xfrm>
            <a:off x="5320208" y="4178608"/>
            <a:ext cx="1625946" cy="1625946"/>
          </a:xfrm>
          <a:custGeom>
            <a:rect b="b" l="l" r="r" t="t"/>
            <a:pathLst>
              <a:path extrusionOk="0" h="1625946" w="1625946">
                <a:moveTo>
                  <a:pt x="0" y="0"/>
                </a:moveTo>
                <a:lnTo>
                  <a:pt x="1625946" y="0"/>
                </a:lnTo>
                <a:lnTo>
                  <a:pt x="1625946" y="1625946"/>
                </a:lnTo>
                <a:lnTo>
                  <a:pt x="0" y="162594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7" name="Google Shape;557;p31"/>
          <p:cNvSpPr/>
          <p:nvPr/>
        </p:nvSpPr>
        <p:spPr>
          <a:xfrm>
            <a:off x="7581910" y="4178608"/>
            <a:ext cx="1621203" cy="1569625"/>
          </a:xfrm>
          <a:custGeom>
            <a:rect b="b" l="l" r="r" t="t"/>
            <a:pathLst>
              <a:path extrusionOk="0" h="1569625" w="1621203">
                <a:moveTo>
                  <a:pt x="0" y="0"/>
                </a:moveTo>
                <a:lnTo>
                  <a:pt x="1621202" y="0"/>
                </a:lnTo>
                <a:lnTo>
                  <a:pt x="1621202" y="1569625"/>
                </a:lnTo>
                <a:lnTo>
                  <a:pt x="0" y="156962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8" name="Google Shape;558;p31"/>
          <p:cNvSpPr/>
          <p:nvPr/>
        </p:nvSpPr>
        <p:spPr>
          <a:xfrm>
            <a:off x="9762001" y="4125020"/>
            <a:ext cx="1679572" cy="1679572"/>
          </a:xfrm>
          <a:custGeom>
            <a:rect b="b" l="l" r="r" t="t"/>
            <a:pathLst>
              <a:path extrusionOk="0" h="1679572" w="1679572">
                <a:moveTo>
                  <a:pt x="0" y="0"/>
                </a:moveTo>
                <a:lnTo>
                  <a:pt x="1679572" y="0"/>
                </a:lnTo>
                <a:lnTo>
                  <a:pt x="1679572" y="1679572"/>
                </a:lnTo>
                <a:lnTo>
                  <a:pt x="0" y="1679572"/>
                </a:lnTo>
                <a:lnTo>
                  <a:pt x="0" y="0"/>
                </a:lnTo>
                <a:close/>
              </a:path>
            </a:pathLst>
          </a:cu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9" name="Google Shape;559;p31"/>
          <p:cNvSpPr/>
          <p:nvPr/>
        </p:nvSpPr>
        <p:spPr>
          <a:xfrm>
            <a:off x="11997595" y="4199906"/>
            <a:ext cx="1877444" cy="1604648"/>
          </a:xfrm>
          <a:custGeom>
            <a:rect b="b" l="l" r="r" t="t"/>
            <a:pathLst>
              <a:path extrusionOk="0" h="1604648" w="1877444">
                <a:moveTo>
                  <a:pt x="0" y="0"/>
                </a:moveTo>
                <a:lnTo>
                  <a:pt x="1877444" y="0"/>
                </a:lnTo>
                <a:lnTo>
                  <a:pt x="1877444" y="1604648"/>
                </a:lnTo>
                <a:lnTo>
                  <a:pt x="0" y="1604648"/>
                </a:lnTo>
                <a:lnTo>
                  <a:pt x="0" y="0"/>
                </a:lnTo>
                <a:close/>
              </a:path>
            </a:pathLst>
          </a:cu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0" name="Google Shape;560;p31"/>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1" name="Google Shape;561;p31"/>
          <p:cNvSpPr/>
          <p:nvPr/>
        </p:nvSpPr>
        <p:spPr>
          <a:xfrm>
            <a:off x="14216082" y="4125020"/>
            <a:ext cx="1679572" cy="1679572"/>
          </a:xfrm>
          <a:custGeom>
            <a:rect b="b" l="l" r="r" t="t"/>
            <a:pathLst>
              <a:path extrusionOk="0" h="1679572" w="1679572">
                <a:moveTo>
                  <a:pt x="0" y="0"/>
                </a:moveTo>
                <a:lnTo>
                  <a:pt x="1679571" y="0"/>
                </a:lnTo>
                <a:lnTo>
                  <a:pt x="1679571" y="1679572"/>
                </a:lnTo>
                <a:lnTo>
                  <a:pt x="0" y="1679572"/>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2" name="Google Shape;562;p31"/>
          <p:cNvSpPr txBox="1"/>
          <p:nvPr/>
        </p:nvSpPr>
        <p:spPr>
          <a:xfrm>
            <a:off x="4364175" y="2801390"/>
            <a:ext cx="9144000" cy="923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9685"/>
              <a:buFont typeface="Arial"/>
              <a:buNone/>
            </a:pPr>
            <a:r>
              <a:rPr b="1" i="0" lang="en-US" sz="6000" u="none" cap="none" strike="noStrike">
                <a:solidFill>
                  <a:srgbClr val="000000"/>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sp>
        <p:nvSpPr>
          <p:cNvPr id="563" name="Google Shape;563;p31"/>
          <p:cNvSpPr txBox="1"/>
          <p:nvPr/>
        </p:nvSpPr>
        <p:spPr>
          <a:xfrm>
            <a:off x="5178600" y="6071650"/>
            <a:ext cx="7930800" cy="1220100"/>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Clr>
                <a:srgbClr val="000000"/>
              </a:buClr>
              <a:buSzPts val="7926"/>
              <a:buFont typeface="Arial"/>
              <a:buNone/>
            </a:pPr>
            <a:r>
              <a:rPr b="0" i="0" lang="en-US" sz="7926" u="none" cap="none" strike="noStrike">
                <a:solidFill>
                  <a:srgbClr val="1D2024"/>
                </a:solidFill>
                <a:latin typeface="Arial"/>
                <a:ea typeface="Arial"/>
                <a:cs typeface="Arial"/>
                <a:sym typeface="Arial"/>
              </a:rPr>
              <a:t>@factchequeado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