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Clr>
                <a:schemeClr val="dk1"/>
              </a:buClr>
              <a:buSzPts val="1100"/>
              <a:buFont typeface="Arial"/>
              <a:buNone/>
            </a:pPr>
            <a:r>
              <a:rPr b="1" lang="en-US" sz="1100">
                <a:solidFill>
                  <a:srgbClr val="222222"/>
                </a:solidFill>
                <a:highlight>
                  <a:srgbClr val="FFFFFF"/>
                </a:highlight>
                <a:latin typeface="Arial"/>
                <a:ea typeface="Arial"/>
                <a:cs typeface="Arial"/>
                <a:sym typeface="Arial"/>
              </a:rPr>
              <a:t>How to Report Accurately Without Getting Cancelled Along the Way</a:t>
            </a:r>
            <a:endParaRPr b="1"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In a fast-moving digital environment, creating content that is accurate, engaging, and responsible can be challenging—especially when covering sensitive or polarizing topics.</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In this hands-on webinar, Factchequeado will share practical strategies for content creators to verify information using both traditional fact-checking methods and AI-powered verification tools, identify misinformation, and report responsibly while maintaining credibility with their audiences.</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We’ll also explore what it means to create content as a bilingual Latino creator speaking to the diverse and complex Latino communities in the United States. Using data and research about Latino audiences—including how they consume, share, and engage with information—we’ll discuss how creators can better understand who they are speaking to, avoid treating Latinos as a monolithic audience, and make more informed decisions about the topics, language, framing, and formats they use.</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lang="en-US" sz="1100">
                <a:solidFill>
                  <a:srgbClr val="222222"/>
                </a:solidFill>
                <a:highlight>
                  <a:srgbClr val="FFFFFF"/>
                </a:highlight>
                <a:latin typeface="Arial"/>
                <a:ea typeface="Arial"/>
                <a:cs typeface="Arial"/>
                <a:sym typeface="Arial"/>
              </a:rPr>
              <a:t>The goal is to give creators practical tools to produce reliable, high-quality content, navigate public backlash and misinformation, and build trust with the communities they serve.</a:t>
            </a:r>
            <a:endParaRPr sz="1100">
              <a:solidFill>
                <a:srgbClr val="222222"/>
              </a:solidFill>
              <a:highlight>
                <a:srgbClr val="FFFFFF"/>
              </a:highlight>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 name="Google Shape;110;p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h38dad03650f5d329_0_0: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h38dad03650f5d329_0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lx1_slide: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lx1_slide: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lx2_slide: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lx2_slide: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lx3_slide: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lx3_slide: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lx4_slide: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6" name="Google Shape;236;lx4_slide: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lx6_slide: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lx6_slide: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h38dad03650f5d329_0_10: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h38dad03650f5d329_0_1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h61f51922c22d2911_0_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h61f51922c22d2911_0_1: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p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h7b333d847dd2e012_0_4: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h7b333d847dd2e012_0_4: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h61f51922c22d2911_0_59: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h61f51922c22d2911_0_59: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p1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c91d8656a4_1_0: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7" name="Google Shape;377;g3c91d8656a4_1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h3e2b44cfc0e27bbe_0_0: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h3e2b44cfc0e27bbe_0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399" name="Google Shape;399;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400" name="Google Shape;400;p1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2" name="Google Shape;402;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403" name="Google Shape;403;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3" name="Google Shape;413;p1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4" name="Google Shape;424;p1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1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p2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1:notes"/>
          <p:cNvSpPr txBox="1"/>
          <p:nvPr>
            <p:ph idx="1" type="body"/>
          </p:nvPr>
        </p:nvSpPr>
        <p:spPr>
          <a:xfrm>
            <a:off x="914400" y="3251200"/>
            <a:ext cx="7315200" cy="3081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7" name="Google Shape;477;p21: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4" name="Google Shape;494;p2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6" name="Google Shape;506;p2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7" name="Google Shape;517;p2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6" name="Google Shape;526;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5" name="Google Shape;535;p2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2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hyperlink" Target="http://www.youtube.com/watch?v=fBIz-IPzOmM" TargetMode="External"/><Relationship Id="rId5"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hyperlink" Target="https://hivemoderation.com/ai-generated-content-detectio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s://docs.google.com/forms/d/13qmc-wA5WKXREzeb8kINscy6WzM0sA325qjHHXLiFZM/preview"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5.png"/><Relationship Id="rId10" Type="http://schemas.openxmlformats.org/officeDocument/2006/relationships/image" Target="../media/image11.jpg"/><Relationship Id="rId9" Type="http://schemas.openxmlformats.org/officeDocument/2006/relationships/hyperlink" Target="http://drive.google.com/file/d/1qMugPAN_UXJAFwcCEgUAW2YUUbX5800F/view" TargetMode="External"/><Relationship Id="rId5" Type="http://schemas.openxmlformats.org/officeDocument/2006/relationships/hyperlink" Target="http://drive.google.com/file/d/1asiMRzVMBtoJZu1dmQyYdFXlP-Do2vPJ/view" TargetMode="External"/><Relationship Id="rId6" Type="http://schemas.openxmlformats.org/officeDocument/2006/relationships/image" Target="../media/image16.jpg"/><Relationship Id="rId7" Type="http://schemas.openxmlformats.org/officeDocument/2006/relationships/hyperlink" Target="http://drive.google.com/file/d/1wJZ6-Mu2UHUIAD0sYgX80cvgNk16TVGd/view" TargetMode="External"/><Relationship Id="rId8"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image" Target="../media/image18.png"/><Relationship Id="rId5"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87" name="Shape 87"/>
        <p:cNvGrpSpPr/>
        <p:nvPr/>
      </p:nvGrpSpPr>
      <p:grpSpPr>
        <a:xfrm>
          <a:off x="0" y="0"/>
          <a:ext cx="0" cy="0"/>
          <a:chOff x="0" y="0"/>
          <a:chExt cx="0" cy="0"/>
        </a:xfrm>
      </p:grpSpPr>
      <p:sp>
        <p:nvSpPr>
          <p:cNvPr id="88" name="Google Shape;88;p1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89" name="Google Shape;89;p1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90" name="Google Shape;90;p13"/>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91" name="Google Shape;91;p13"/>
          <p:cNvSpPr txBox="1"/>
          <p:nvPr/>
        </p:nvSpPr>
        <p:spPr>
          <a:xfrm>
            <a:off x="-332819" y="5654658"/>
            <a:ext cx="18953700" cy="4444800"/>
          </a:xfrm>
          <a:prstGeom prst="rect">
            <a:avLst/>
          </a:prstGeom>
          <a:noFill/>
          <a:ln>
            <a:noFill/>
          </a:ln>
        </p:spPr>
        <p:txBody>
          <a:bodyPr anchorCtr="0" anchor="t" bIns="0" lIns="0" spcFirstLastPara="1" rIns="0" wrap="square" tIns="0">
            <a:spAutoFit/>
          </a:bodyPr>
          <a:lstStyle/>
          <a:p>
            <a:pPr indent="0" lvl="0" marL="0" marR="0" rtl="0" algn="ctr">
              <a:lnSpc>
                <a:spcPct val="151309"/>
              </a:lnSpc>
              <a:spcBef>
                <a:spcPts val="0"/>
              </a:spcBef>
              <a:spcAft>
                <a:spcPts val="0"/>
              </a:spcAft>
              <a:buClr>
                <a:srgbClr val="000000"/>
              </a:buClr>
              <a:buSzPts val="5213"/>
              <a:buFont typeface="Arial"/>
              <a:buNone/>
            </a:pPr>
            <a:r>
              <a:rPr b="0" i="0" lang="en-US" sz="5213" u="none" cap="none" strike="noStrike">
                <a:solidFill>
                  <a:srgbClr val="000000"/>
                </a:solidFill>
                <a:latin typeface="Arial"/>
                <a:ea typeface="Arial"/>
                <a:cs typeface="Arial"/>
                <a:sym typeface="Arial"/>
              </a:rPr>
              <a:t>Estrategias para identificar y contrarrestar desinformación</a:t>
            </a:r>
            <a:endParaRPr b="0" i="0" sz="5213" u="none" cap="none" strike="noStrike">
              <a:solidFill>
                <a:srgbClr val="000000"/>
              </a:solidFill>
              <a:latin typeface="Arial"/>
              <a:ea typeface="Arial"/>
              <a:cs typeface="Arial"/>
              <a:sym typeface="Arial"/>
            </a:endParaRPr>
          </a:p>
          <a:p>
            <a:pPr indent="0" lvl="0" marL="0" marR="0" rtl="0" algn="ctr">
              <a:lnSpc>
                <a:spcPct val="151309"/>
              </a:lnSpc>
              <a:spcBef>
                <a:spcPts val="0"/>
              </a:spcBef>
              <a:spcAft>
                <a:spcPts val="0"/>
              </a:spcAft>
              <a:buClr>
                <a:srgbClr val="000000"/>
              </a:buClr>
              <a:buSzPts val="5213"/>
              <a:buFont typeface="Arial"/>
              <a:buNone/>
            </a:pPr>
            <a:r>
              <a:t/>
            </a:r>
            <a:endParaRPr b="0" i="0" sz="5213" u="none" cap="none" strike="noStrike">
              <a:solidFill>
                <a:srgbClr val="000000"/>
              </a:solidFill>
              <a:latin typeface="Arial"/>
              <a:ea typeface="Arial"/>
              <a:cs typeface="Arial"/>
              <a:sym typeface="Arial"/>
            </a:endParaRPr>
          </a:p>
          <a:p>
            <a:pPr indent="0" lvl="0" marL="0" marR="0" rtl="0" algn="ctr">
              <a:lnSpc>
                <a:spcPct val="151309"/>
              </a:lnSpc>
              <a:spcBef>
                <a:spcPts val="0"/>
              </a:spcBef>
              <a:spcAft>
                <a:spcPts val="0"/>
              </a:spcAft>
              <a:buClr>
                <a:srgbClr val="000000"/>
              </a:buClr>
              <a:buSzPts val="5213"/>
              <a:buFont typeface="Arial"/>
              <a:buNone/>
            </a:pPr>
            <a:r>
              <a:rPr b="1" i="0" lang="en-US" sz="5213" u="none" cap="none" strike="noStrike">
                <a:solidFill>
                  <a:srgbClr val="000000"/>
                </a:solidFill>
                <a:latin typeface="Arial"/>
                <a:ea typeface="Arial"/>
                <a:cs typeface="Arial"/>
                <a:sym typeface="Arial"/>
              </a:rPr>
              <a:t>                                                       </a:t>
            </a:r>
            <a:endParaRPr b="1" i="0" sz="5213" u="none" cap="none" strike="noStrike">
              <a:solidFill>
                <a:srgbClr val="000000"/>
              </a:solidFill>
              <a:latin typeface="Arial"/>
              <a:ea typeface="Arial"/>
              <a:cs typeface="Arial"/>
              <a:sym typeface="Arial"/>
            </a:endParaRPr>
          </a:p>
          <a:p>
            <a:pPr indent="0" lvl="0" marL="0" marR="0" rtl="0" algn="ctr">
              <a:lnSpc>
                <a:spcPct val="151309"/>
              </a:lnSpc>
              <a:spcBef>
                <a:spcPts val="0"/>
              </a:spcBef>
              <a:spcAft>
                <a:spcPts val="0"/>
              </a:spcAft>
              <a:buClr>
                <a:srgbClr val="000000"/>
              </a:buClr>
              <a:buSzPts val="5213"/>
              <a:buFont typeface="Arial"/>
              <a:buNone/>
            </a:pPr>
            <a:r>
              <a:t/>
            </a:r>
            <a:endParaRPr b="1" i="0" sz="5213" u="none" cap="none" strike="noStrike">
              <a:solidFill>
                <a:srgbClr val="000000"/>
              </a:solidFill>
              <a:latin typeface="Arial"/>
              <a:ea typeface="Arial"/>
              <a:cs typeface="Arial"/>
              <a:sym typeface="Arial"/>
            </a:endParaRPr>
          </a:p>
        </p:txBody>
      </p:sp>
      <p:sp>
        <p:nvSpPr>
          <p:cNvPr id="92" name="Google Shape;92;p13"/>
          <p:cNvSpPr txBox="1"/>
          <p:nvPr/>
        </p:nvSpPr>
        <p:spPr>
          <a:xfrm>
            <a:off x="283107" y="1814341"/>
            <a:ext cx="17721900" cy="2539500"/>
          </a:xfrm>
          <a:prstGeom prst="rect">
            <a:avLst/>
          </a:prstGeom>
          <a:noFill/>
          <a:ln>
            <a:noFill/>
          </a:ln>
        </p:spPr>
        <p:txBody>
          <a:bodyPr anchorCtr="0" anchor="t" bIns="0" lIns="0" spcFirstLastPara="1" rIns="0" wrap="square" tIns="0">
            <a:spAutoFit/>
          </a:bodyPr>
          <a:lstStyle/>
          <a:p>
            <a:pPr indent="0" lvl="0" marL="0" marR="0" rtl="0" algn="ctr">
              <a:lnSpc>
                <a:spcPct val="151302"/>
              </a:lnSpc>
              <a:spcBef>
                <a:spcPts val="0"/>
              </a:spcBef>
              <a:spcAft>
                <a:spcPts val="0"/>
              </a:spcAft>
              <a:buClr>
                <a:srgbClr val="000000"/>
              </a:buClr>
              <a:buSzPts val="6565"/>
              <a:buFont typeface="Arial"/>
              <a:buNone/>
            </a:pPr>
            <a:r>
              <a:rPr b="1" i="0" lang="en-US" sz="6565" u="none" cap="none" strike="noStrike">
                <a:solidFill>
                  <a:srgbClr val="000000"/>
                </a:solidFill>
                <a:latin typeface="Arial"/>
                <a:ea typeface="Arial"/>
                <a:cs typeface="Arial"/>
                <a:sym typeface="Arial"/>
              </a:rPr>
              <a:t>¿CÓMO INFORMAR CORRECTAMENTE SIN QUE TE “CANCELEN” EN EL CAMINO?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96" name="Shape 96"/>
        <p:cNvGrpSpPr/>
        <p:nvPr/>
      </p:nvGrpSpPr>
      <p:grpSpPr>
        <a:xfrm>
          <a:off x="0" y="0"/>
          <a:ext cx="0" cy="0"/>
          <a:chOff x="0" y="0"/>
          <a:chExt cx="0" cy="0"/>
        </a:xfrm>
      </p:grpSpPr>
      <p:sp>
        <p:nvSpPr>
          <p:cNvPr id="97" name="Google Shape;97;p14"/>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98" name="Google Shape;98;p14"/>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99" name="Google Shape;99;p14"/>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grpSp>
        <p:nvGrpSpPr>
          <p:cNvPr id="100" name="Google Shape;100;p14"/>
          <p:cNvGrpSpPr/>
          <p:nvPr/>
        </p:nvGrpSpPr>
        <p:grpSpPr>
          <a:xfrm>
            <a:off x="11046496" y="1396941"/>
            <a:ext cx="1543082" cy="1543082"/>
            <a:chOff x="0" y="0"/>
            <a:chExt cx="673100" cy="673100"/>
          </a:xfrm>
        </p:grpSpPr>
        <p:sp>
          <p:nvSpPr>
            <p:cNvPr id="101" name="Google Shape;101;p14"/>
            <p:cNvSpPr/>
            <p:nvPr/>
          </p:nvSpPr>
          <p:spPr>
            <a:xfrm>
              <a:off x="0" y="0"/>
              <a:ext cx="673100" cy="673100"/>
            </a:xfrm>
            <a:custGeom>
              <a:rect b="b" l="l" r="r" t="t"/>
              <a:pathLst>
                <a:path extrusionOk="0" h="673100" w="673100">
                  <a:moveTo>
                    <a:pt x="336550" y="0"/>
                  </a:moveTo>
                  <a:cubicBezTo>
                    <a:pt x="339090" y="0"/>
                    <a:pt x="342900" y="2540"/>
                    <a:pt x="347980" y="10160"/>
                  </a:cubicBezTo>
                  <a:cubicBezTo>
                    <a:pt x="353060" y="19050"/>
                    <a:pt x="356870" y="30480"/>
                    <a:pt x="361950" y="45720"/>
                  </a:cubicBezTo>
                  <a:cubicBezTo>
                    <a:pt x="369570" y="76200"/>
                    <a:pt x="374650" y="118110"/>
                    <a:pt x="374650" y="165100"/>
                  </a:cubicBezTo>
                  <a:cubicBezTo>
                    <a:pt x="374650" y="191770"/>
                    <a:pt x="372110" y="215900"/>
                    <a:pt x="369570" y="238760"/>
                  </a:cubicBezTo>
                  <a:lnTo>
                    <a:pt x="367030" y="264160"/>
                  </a:lnTo>
                  <a:lnTo>
                    <a:pt x="382270" y="243840"/>
                  </a:lnTo>
                  <a:cubicBezTo>
                    <a:pt x="396240" y="226060"/>
                    <a:pt x="412750" y="207010"/>
                    <a:pt x="431800" y="189230"/>
                  </a:cubicBezTo>
                  <a:cubicBezTo>
                    <a:pt x="464820" y="154940"/>
                    <a:pt x="497840" y="129540"/>
                    <a:pt x="524510" y="113030"/>
                  </a:cubicBezTo>
                  <a:cubicBezTo>
                    <a:pt x="538480" y="105410"/>
                    <a:pt x="549910" y="100330"/>
                    <a:pt x="558800" y="97790"/>
                  </a:cubicBezTo>
                  <a:cubicBezTo>
                    <a:pt x="567690" y="96520"/>
                    <a:pt x="571500" y="96520"/>
                    <a:pt x="572770" y="99060"/>
                  </a:cubicBezTo>
                  <a:lnTo>
                    <a:pt x="574040" y="99060"/>
                  </a:lnTo>
                  <a:cubicBezTo>
                    <a:pt x="575310" y="100330"/>
                    <a:pt x="576580" y="105410"/>
                    <a:pt x="575310" y="114300"/>
                  </a:cubicBezTo>
                  <a:cubicBezTo>
                    <a:pt x="572770" y="123190"/>
                    <a:pt x="567690" y="134620"/>
                    <a:pt x="560070" y="148590"/>
                  </a:cubicBezTo>
                  <a:cubicBezTo>
                    <a:pt x="544830" y="173990"/>
                    <a:pt x="520700" y="204470"/>
                    <a:pt x="490220" y="236220"/>
                  </a:cubicBezTo>
                  <a:lnTo>
                    <a:pt x="483870" y="241300"/>
                  </a:lnTo>
                  <a:cubicBezTo>
                    <a:pt x="466090" y="260350"/>
                    <a:pt x="447040" y="276860"/>
                    <a:pt x="429260" y="290830"/>
                  </a:cubicBezTo>
                  <a:lnTo>
                    <a:pt x="408940" y="306070"/>
                  </a:lnTo>
                  <a:lnTo>
                    <a:pt x="434340" y="303530"/>
                  </a:lnTo>
                  <a:cubicBezTo>
                    <a:pt x="457200" y="300990"/>
                    <a:pt x="481330" y="298450"/>
                    <a:pt x="508000" y="298450"/>
                  </a:cubicBezTo>
                  <a:cubicBezTo>
                    <a:pt x="554990" y="298450"/>
                    <a:pt x="596900" y="303530"/>
                    <a:pt x="627380" y="311150"/>
                  </a:cubicBezTo>
                  <a:cubicBezTo>
                    <a:pt x="642620" y="316230"/>
                    <a:pt x="654050" y="320040"/>
                    <a:pt x="662940" y="325120"/>
                  </a:cubicBezTo>
                  <a:cubicBezTo>
                    <a:pt x="670560" y="330200"/>
                    <a:pt x="673100" y="334010"/>
                    <a:pt x="673100" y="336550"/>
                  </a:cubicBezTo>
                  <a:cubicBezTo>
                    <a:pt x="673100" y="339090"/>
                    <a:pt x="670560" y="342900"/>
                    <a:pt x="662940" y="347980"/>
                  </a:cubicBezTo>
                  <a:cubicBezTo>
                    <a:pt x="654050" y="353060"/>
                    <a:pt x="642620" y="356870"/>
                    <a:pt x="627380" y="361950"/>
                  </a:cubicBezTo>
                  <a:cubicBezTo>
                    <a:pt x="596900" y="369570"/>
                    <a:pt x="554990" y="374650"/>
                    <a:pt x="508000" y="374650"/>
                  </a:cubicBezTo>
                  <a:cubicBezTo>
                    <a:pt x="481330" y="374650"/>
                    <a:pt x="457200" y="372110"/>
                    <a:pt x="434340" y="369570"/>
                  </a:cubicBezTo>
                  <a:lnTo>
                    <a:pt x="408940" y="367030"/>
                  </a:lnTo>
                  <a:lnTo>
                    <a:pt x="429260" y="382270"/>
                  </a:lnTo>
                  <a:cubicBezTo>
                    <a:pt x="447040" y="396240"/>
                    <a:pt x="466090" y="412750"/>
                    <a:pt x="483870" y="431800"/>
                  </a:cubicBezTo>
                  <a:cubicBezTo>
                    <a:pt x="518160" y="464820"/>
                    <a:pt x="543560" y="497840"/>
                    <a:pt x="560070" y="524510"/>
                  </a:cubicBezTo>
                  <a:cubicBezTo>
                    <a:pt x="567690" y="538480"/>
                    <a:pt x="572770" y="549910"/>
                    <a:pt x="575310" y="558800"/>
                  </a:cubicBezTo>
                  <a:cubicBezTo>
                    <a:pt x="576580" y="567690"/>
                    <a:pt x="575310" y="572770"/>
                    <a:pt x="574040" y="574040"/>
                  </a:cubicBezTo>
                  <a:cubicBezTo>
                    <a:pt x="572770" y="575310"/>
                    <a:pt x="567690" y="576580"/>
                    <a:pt x="558800" y="575310"/>
                  </a:cubicBezTo>
                  <a:cubicBezTo>
                    <a:pt x="549910" y="572770"/>
                    <a:pt x="538480" y="567690"/>
                    <a:pt x="524510" y="560070"/>
                  </a:cubicBezTo>
                  <a:cubicBezTo>
                    <a:pt x="497840" y="543560"/>
                    <a:pt x="464820" y="518160"/>
                    <a:pt x="431800" y="483870"/>
                  </a:cubicBezTo>
                  <a:cubicBezTo>
                    <a:pt x="412750" y="466090"/>
                    <a:pt x="396240" y="447040"/>
                    <a:pt x="382270" y="429260"/>
                  </a:cubicBezTo>
                  <a:lnTo>
                    <a:pt x="367030" y="408940"/>
                  </a:lnTo>
                  <a:lnTo>
                    <a:pt x="369570" y="434340"/>
                  </a:lnTo>
                  <a:cubicBezTo>
                    <a:pt x="372110" y="457200"/>
                    <a:pt x="374650" y="481330"/>
                    <a:pt x="374650" y="508000"/>
                  </a:cubicBezTo>
                  <a:cubicBezTo>
                    <a:pt x="374650" y="554990"/>
                    <a:pt x="369570" y="596900"/>
                    <a:pt x="361950" y="627380"/>
                  </a:cubicBezTo>
                  <a:cubicBezTo>
                    <a:pt x="356870" y="642620"/>
                    <a:pt x="353060" y="654050"/>
                    <a:pt x="347980" y="662940"/>
                  </a:cubicBezTo>
                  <a:cubicBezTo>
                    <a:pt x="342900" y="670560"/>
                    <a:pt x="339090" y="673100"/>
                    <a:pt x="336550" y="673100"/>
                  </a:cubicBezTo>
                  <a:cubicBezTo>
                    <a:pt x="334010" y="673100"/>
                    <a:pt x="330200" y="670560"/>
                    <a:pt x="325120" y="662940"/>
                  </a:cubicBezTo>
                  <a:cubicBezTo>
                    <a:pt x="320040" y="654050"/>
                    <a:pt x="316230" y="642620"/>
                    <a:pt x="311150" y="627380"/>
                  </a:cubicBezTo>
                  <a:cubicBezTo>
                    <a:pt x="303530" y="596900"/>
                    <a:pt x="298450" y="554990"/>
                    <a:pt x="298450" y="508000"/>
                  </a:cubicBezTo>
                  <a:cubicBezTo>
                    <a:pt x="298450" y="481330"/>
                    <a:pt x="300990" y="457200"/>
                    <a:pt x="303530" y="434340"/>
                  </a:cubicBezTo>
                  <a:lnTo>
                    <a:pt x="306070" y="408940"/>
                  </a:lnTo>
                  <a:lnTo>
                    <a:pt x="290830" y="429260"/>
                  </a:lnTo>
                  <a:cubicBezTo>
                    <a:pt x="279400" y="444500"/>
                    <a:pt x="264160" y="461010"/>
                    <a:pt x="248920" y="477520"/>
                  </a:cubicBezTo>
                  <a:lnTo>
                    <a:pt x="241300" y="483870"/>
                  </a:lnTo>
                  <a:cubicBezTo>
                    <a:pt x="208280" y="518160"/>
                    <a:pt x="175260" y="543560"/>
                    <a:pt x="148590" y="560070"/>
                  </a:cubicBezTo>
                  <a:cubicBezTo>
                    <a:pt x="134620" y="567690"/>
                    <a:pt x="123190" y="572770"/>
                    <a:pt x="114300" y="575310"/>
                  </a:cubicBezTo>
                  <a:cubicBezTo>
                    <a:pt x="105410" y="576580"/>
                    <a:pt x="101600" y="576580"/>
                    <a:pt x="100330" y="575310"/>
                  </a:cubicBezTo>
                  <a:lnTo>
                    <a:pt x="99060" y="574040"/>
                  </a:lnTo>
                  <a:cubicBezTo>
                    <a:pt x="97790" y="572770"/>
                    <a:pt x="96520" y="567690"/>
                    <a:pt x="97790" y="558800"/>
                  </a:cubicBezTo>
                  <a:cubicBezTo>
                    <a:pt x="100330" y="549910"/>
                    <a:pt x="105410" y="538480"/>
                    <a:pt x="113030" y="524510"/>
                  </a:cubicBezTo>
                  <a:cubicBezTo>
                    <a:pt x="128270" y="499110"/>
                    <a:pt x="152400" y="468630"/>
                    <a:pt x="182880" y="436880"/>
                  </a:cubicBezTo>
                  <a:lnTo>
                    <a:pt x="189230" y="431800"/>
                  </a:lnTo>
                  <a:cubicBezTo>
                    <a:pt x="207010" y="412750"/>
                    <a:pt x="226060" y="396240"/>
                    <a:pt x="243840" y="382270"/>
                  </a:cubicBezTo>
                  <a:lnTo>
                    <a:pt x="264160" y="367030"/>
                  </a:lnTo>
                  <a:lnTo>
                    <a:pt x="238760" y="369570"/>
                  </a:lnTo>
                  <a:cubicBezTo>
                    <a:pt x="215900" y="372110"/>
                    <a:pt x="191770" y="374650"/>
                    <a:pt x="165100" y="374650"/>
                  </a:cubicBezTo>
                  <a:cubicBezTo>
                    <a:pt x="118110" y="374650"/>
                    <a:pt x="76200" y="369570"/>
                    <a:pt x="45720" y="361950"/>
                  </a:cubicBezTo>
                  <a:cubicBezTo>
                    <a:pt x="30480" y="356870"/>
                    <a:pt x="19050" y="353060"/>
                    <a:pt x="10160" y="347980"/>
                  </a:cubicBezTo>
                  <a:cubicBezTo>
                    <a:pt x="2540" y="342900"/>
                    <a:pt x="0" y="339090"/>
                    <a:pt x="0" y="336550"/>
                  </a:cubicBezTo>
                  <a:cubicBezTo>
                    <a:pt x="0" y="334010"/>
                    <a:pt x="2540" y="330200"/>
                    <a:pt x="10160" y="325120"/>
                  </a:cubicBezTo>
                  <a:cubicBezTo>
                    <a:pt x="19050" y="320040"/>
                    <a:pt x="30480" y="316230"/>
                    <a:pt x="45720" y="311150"/>
                  </a:cubicBezTo>
                  <a:cubicBezTo>
                    <a:pt x="76200" y="303530"/>
                    <a:pt x="118110" y="298450"/>
                    <a:pt x="165100" y="298450"/>
                  </a:cubicBezTo>
                  <a:cubicBezTo>
                    <a:pt x="191770" y="298450"/>
                    <a:pt x="215900" y="300990"/>
                    <a:pt x="238760" y="303530"/>
                  </a:cubicBezTo>
                  <a:lnTo>
                    <a:pt x="264160" y="306070"/>
                  </a:lnTo>
                  <a:lnTo>
                    <a:pt x="243840" y="290830"/>
                  </a:lnTo>
                  <a:cubicBezTo>
                    <a:pt x="226060" y="276860"/>
                    <a:pt x="207010" y="260350"/>
                    <a:pt x="189230" y="241300"/>
                  </a:cubicBezTo>
                  <a:cubicBezTo>
                    <a:pt x="154940" y="208280"/>
                    <a:pt x="129540" y="175260"/>
                    <a:pt x="113030" y="148590"/>
                  </a:cubicBezTo>
                  <a:cubicBezTo>
                    <a:pt x="105410" y="134620"/>
                    <a:pt x="100330" y="123190"/>
                    <a:pt x="97790" y="114300"/>
                  </a:cubicBezTo>
                  <a:cubicBezTo>
                    <a:pt x="96520" y="105410"/>
                    <a:pt x="97790" y="100330"/>
                    <a:pt x="99060" y="99060"/>
                  </a:cubicBezTo>
                  <a:cubicBezTo>
                    <a:pt x="100330" y="97790"/>
                    <a:pt x="105410" y="95250"/>
                    <a:pt x="114300" y="97790"/>
                  </a:cubicBezTo>
                  <a:cubicBezTo>
                    <a:pt x="123190" y="100330"/>
                    <a:pt x="134620" y="105410"/>
                    <a:pt x="148590" y="113030"/>
                  </a:cubicBezTo>
                  <a:cubicBezTo>
                    <a:pt x="173990" y="128270"/>
                    <a:pt x="204470" y="152400"/>
                    <a:pt x="236220" y="182880"/>
                  </a:cubicBezTo>
                  <a:lnTo>
                    <a:pt x="241300" y="189230"/>
                  </a:lnTo>
                  <a:cubicBezTo>
                    <a:pt x="260350" y="207010"/>
                    <a:pt x="276860" y="226060"/>
                    <a:pt x="290830" y="243840"/>
                  </a:cubicBezTo>
                  <a:lnTo>
                    <a:pt x="306070" y="264160"/>
                  </a:lnTo>
                  <a:lnTo>
                    <a:pt x="303530" y="238760"/>
                  </a:lnTo>
                  <a:cubicBezTo>
                    <a:pt x="300990" y="215900"/>
                    <a:pt x="298450" y="191770"/>
                    <a:pt x="298450" y="165100"/>
                  </a:cubicBezTo>
                  <a:cubicBezTo>
                    <a:pt x="298450" y="118110"/>
                    <a:pt x="303530" y="76200"/>
                    <a:pt x="311150" y="45720"/>
                  </a:cubicBezTo>
                  <a:cubicBezTo>
                    <a:pt x="316230" y="30480"/>
                    <a:pt x="320040" y="19050"/>
                    <a:pt x="325120" y="10160"/>
                  </a:cubicBezTo>
                  <a:cubicBezTo>
                    <a:pt x="330200" y="2540"/>
                    <a:pt x="334010" y="0"/>
                    <a:pt x="336550" y="0"/>
                  </a:cubicBezTo>
                  <a:close/>
                </a:path>
              </a:pathLst>
            </a:custGeom>
            <a:solidFill>
              <a:srgbClr val="6705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4"/>
            <p:cNvSpPr txBox="1"/>
            <p:nvPr/>
          </p:nvSpPr>
          <p:spPr>
            <a:xfrm>
              <a:off x="165100" y="117475"/>
              <a:ext cx="342900" cy="390525"/>
            </a:xfrm>
            <a:prstGeom prst="rect">
              <a:avLst/>
            </a:prstGeom>
            <a:noFill/>
            <a:ln>
              <a:noFill/>
            </a:ln>
          </p:spPr>
          <p:txBody>
            <a:bodyPr anchorCtr="0" anchor="ctr" bIns="50800" lIns="50800" spcFirstLastPara="1" rIns="50800" wrap="square" tIns="50800">
              <a:noAutofit/>
            </a:bodyPr>
            <a:lstStyle/>
            <a:p>
              <a:pPr indent="0" lvl="0" marL="0" marR="0" rtl="0" algn="ctr">
                <a:lnSpc>
                  <a:spcPct val="1865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3" name="Google Shape;103;p14"/>
          <p:cNvSpPr/>
          <p:nvPr/>
        </p:nvSpPr>
        <p:spPr>
          <a:xfrm>
            <a:off x="2702712" y="3622117"/>
            <a:ext cx="3191713" cy="3191942"/>
          </a:xfrm>
          <a:custGeom>
            <a:rect b="b" l="l" r="r" t="t"/>
            <a:pathLst>
              <a:path extrusionOk="0" h="1773301" w="1773174">
                <a:moveTo>
                  <a:pt x="885952" y="0"/>
                </a:moveTo>
                <a:cubicBezTo>
                  <a:pt x="396621" y="381"/>
                  <a:pt x="127" y="397129"/>
                  <a:pt x="0" y="886460"/>
                </a:cubicBezTo>
                <a:lnTo>
                  <a:pt x="0" y="886841"/>
                </a:lnTo>
                <a:cubicBezTo>
                  <a:pt x="127" y="1376426"/>
                  <a:pt x="397002" y="1773301"/>
                  <a:pt x="886587" y="1773301"/>
                </a:cubicBezTo>
                <a:cubicBezTo>
                  <a:pt x="1376172" y="1773301"/>
                  <a:pt x="1773174" y="1376299"/>
                  <a:pt x="1773174" y="886714"/>
                </a:cubicBezTo>
                <a:cubicBezTo>
                  <a:pt x="1773174" y="397129"/>
                  <a:pt x="1376680" y="381"/>
                  <a:pt x="887349" y="0"/>
                </a:cubicBezTo>
                <a:close/>
              </a:path>
            </a:pathLst>
          </a:custGeom>
          <a:blipFill rotWithShape="1">
            <a:blip r:embed="rId4">
              <a:alphaModFix/>
            </a:blip>
            <a:stretch>
              <a:fillRect b="3" l="0" r="-2"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4"/>
          <p:cNvSpPr txBox="1"/>
          <p:nvPr/>
        </p:nvSpPr>
        <p:spPr>
          <a:xfrm>
            <a:off x="155419" y="2069340"/>
            <a:ext cx="11841300" cy="864900"/>
          </a:xfrm>
          <a:prstGeom prst="rect">
            <a:avLst/>
          </a:prstGeom>
          <a:noFill/>
          <a:ln>
            <a:noFill/>
          </a:ln>
        </p:spPr>
        <p:txBody>
          <a:bodyPr anchorCtr="0" anchor="t" bIns="0" lIns="0" spcFirstLastPara="1" rIns="0" wrap="square" tIns="0">
            <a:spAutoFit/>
          </a:bodyPr>
          <a:lstStyle/>
          <a:p>
            <a:pPr indent="0" lvl="0" marL="0" marR="0" rtl="0" algn="l">
              <a:lnSpc>
                <a:spcPct val="49995"/>
              </a:lnSpc>
              <a:spcBef>
                <a:spcPts val="0"/>
              </a:spcBef>
              <a:spcAft>
                <a:spcPts val="0"/>
              </a:spcAft>
              <a:buClr>
                <a:srgbClr val="000000"/>
              </a:buClr>
              <a:buSzPts val="10051"/>
              <a:buFont typeface="Arial"/>
              <a:buNone/>
            </a:pPr>
            <a:r>
              <a:rPr b="1" i="0" lang="en-US" sz="10051" u="none" cap="none" strike="noStrike">
                <a:solidFill>
                  <a:srgbClr val="000000"/>
                </a:solidFill>
                <a:latin typeface="Arial"/>
                <a:ea typeface="Arial"/>
                <a:cs typeface="Arial"/>
                <a:sym typeface="Arial"/>
              </a:rPr>
              <a:t>QUIÉNES SOMOS</a:t>
            </a:r>
            <a:endParaRPr b="0" i="0" sz="1400" u="none" cap="none" strike="noStrike">
              <a:solidFill>
                <a:srgbClr val="000000"/>
              </a:solidFill>
              <a:latin typeface="Arial"/>
              <a:ea typeface="Arial"/>
              <a:cs typeface="Arial"/>
              <a:sym typeface="Arial"/>
            </a:endParaRPr>
          </a:p>
        </p:txBody>
      </p:sp>
      <p:sp>
        <p:nvSpPr>
          <p:cNvPr id="105" name="Google Shape;105;p14"/>
          <p:cNvSpPr txBox="1"/>
          <p:nvPr/>
        </p:nvSpPr>
        <p:spPr>
          <a:xfrm>
            <a:off x="1120162" y="6910042"/>
            <a:ext cx="6357900" cy="1825200"/>
          </a:xfrm>
          <a:prstGeom prst="rect">
            <a:avLst/>
          </a:prstGeom>
          <a:noFill/>
          <a:ln>
            <a:noFill/>
          </a:ln>
        </p:spPr>
        <p:txBody>
          <a:bodyPr anchorCtr="0" anchor="t" bIns="0" lIns="0" spcFirstLastPara="1" rIns="0" wrap="square" tIns="0">
            <a:spAutoFit/>
          </a:bodyPr>
          <a:lstStyle/>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Laura Zommer </a:t>
            </a:r>
            <a:endParaRPr b="0" i="0" sz="1400" u="none" cap="none" strike="noStrike">
              <a:solidFill>
                <a:srgbClr val="000000"/>
              </a:solidFill>
              <a:latin typeface="Arial"/>
              <a:ea typeface="Arial"/>
              <a:cs typeface="Arial"/>
              <a:sym typeface="Arial"/>
            </a:endParaRPr>
          </a:p>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Co-fundadora &amp; CEO Factchequeado </a:t>
            </a:r>
            <a:endParaRPr b="0" i="0" sz="1400" u="none" cap="none" strike="noStrike">
              <a:solidFill>
                <a:srgbClr val="000000"/>
              </a:solidFill>
              <a:latin typeface="Arial"/>
              <a:ea typeface="Arial"/>
              <a:cs typeface="Arial"/>
              <a:sym typeface="Arial"/>
            </a:endParaRPr>
          </a:p>
        </p:txBody>
      </p:sp>
      <p:sp>
        <p:nvSpPr>
          <p:cNvPr id="106" name="Google Shape;106;p14"/>
          <p:cNvSpPr txBox="1"/>
          <p:nvPr/>
        </p:nvSpPr>
        <p:spPr>
          <a:xfrm>
            <a:off x="9255950" y="7012392"/>
            <a:ext cx="6357900" cy="1825200"/>
          </a:xfrm>
          <a:prstGeom prst="rect">
            <a:avLst/>
          </a:prstGeom>
          <a:noFill/>
          <a:ln>
            <a:noFill/>
          </a:ln>
        </p:spPr>
        <p:txBody>
          <a:bodyPr anchorCtr="0" anchor="t" bIns="0" lIns="0" spcFirstLastPara="1" rIns="0" wrap="square" tIns="0">
            <a:spAutoFit/>
          </a:bodyPr>
          <a:lstStyle/>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Olivia Rivarola</a:t>
            </a:r>
            <a:endParaRPr b="0" i="0" sz="1400" u="none" cap="none" strike="noStrike">
              <a:solidFill>
                <a:srgbClr val="000000"/>
              </a:solidFill>
              <a:latin typeface="Arial"/>
              <a:ea typeface="Arial"/>
              <a:cs typeface="Arial"/>
              <a:sym typeface="Arial"/>
            </a:endParaRPr>
          </a:p>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Social Media Manager</a:t>
            </a:r>
            <a:endParaRPr b="1" i="0" sz="3155" u="none" cap="none" strike="noStrike">
              <a:solidFill>
                <a:srgbClr val="1D2024"/>
              </a:solidFill>
              <a:latin typeface="Arial"/>
              <a:ea typeface="Arial"/>
              <a:cs typeface="Arial"/>
              <a:sym typeface="Arial"/>
            </a:endParaRPr>
          </a:p>
          <a:p>
            <a:pPr indent="0" lvl="0" marL="0" marR="0" rtl="0" algn="ctr">
              <a:lnSpc>
                <a:spcPct val="137908"/>
              </a:lnSpc>
              <a:spcBef>
                <a:spcPts val="0"/>
              </a:spcBef>
              <a:spcAft>
                <a:spcPts val="0"/>
              </a:spcAft>
              <a:buClr>
                <a:srgbClr val="000000"/>
              </a:buClr>
              <a:buSzPts val="3155"/>
              <a:buFont typeface="Arial"/>
              <a:buNone/>
            </a:pPr>
            <a:r>
              <a:rPr b="1" i="0" lang="en-US" sz="3155" u="none" cap="none" strike="noStrike">
                <a:solidFill>
                  <a:srgbClr val="1D2024"/>
                </a:solidFill>
                <a:latin typeface="Arial"/>
                <a:ea typeface="Arial"/>
                <a:cs typeface="Arial"/>
                <a:sym typeface="Arial"/>
              </a:rPr>
              <a:t>Factchequeado</a:t>
            </a:r>
            <a:endParaRPr b="1" i="0" sz="3155" u="none" cap="none" strike="noStrike">
              <a:solidFill>
                <a:srgbClr val="1D2024"/>
              </a:solidFill>
              <a:latin typeface="Arial"/>
              <a:ea typeface="Arial"/>
              <a:cs typeface="Arial"/>
              <a:sym typeface="Arial"/>
            </a:endParaRPr>
          </a:p>
        </p:txBody>
      </p:sp>
      <p:pic>
        <p:nvPicPr>
          <p:cNvPr id="107" name="Google Shape;107;p14" title="1729785174989.jpeg"/>
          <p:cNvPicPr preferRelativeResize="0"/>
          <p:nvPr/>
        </p:nvPicPr>
        <p:blipFill rotWithShape="1">
          <a:blip r:embed="rId5">
            <a:alphaModFix/>
          </a:blip>
          <a:srcRect b="0" l="0" r="0" t="0"/>
          <a:stretch/>
        </p:blipFill>
        <p:spPr>
          <a:xfrm>
            <a:off x="10927100" y="3547652"/>
            <a:ext cx="3191700" cy="31917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11" name="Shape 111"/>
        <p:cNvGrpSpPr/>
        <p:nvPr/>
      </p:nvGrpSpPr>
      <p:grpSpPr>
        <a:xfrm>
          <a:off x="0" y="0"/>
          <a:ext cx="0" cy="0"/>
          <a:chOff x="0" y="0"/>
          <a:chExt cx="0" cy="0"/>
        </a:xfrm>
      </p:grpSpPr>
      <p:sp>
        <p:nvSpPr>
          <p:cNvPr id="112" name="Google Shape;112;p15"/>
          <p:cNvSpPr/>
          <p:nvPr/>
        </p:nvSpPr>
        <p:spPr>
          <a:xfrm>
            <a:off x="2543688" y="3266446"/>
            <a:ext cx="4020453" cy="4108571"/>
          </a:xfrm>
          <a:custGeom>
            <a:rect b="b" l="l" r="r" t="t"/>
            <a:pathLst>
              <a:path extrusionOk="0" h="4108577" w="4020450">
                <a:moveTo>
                  <a:pt x="715021" y="1502664"/>
                </a:moveTo>
                <a:cubicBezTo>
                  <a:pt x="635392" y="1906270"/>
                  <a:pt x="393838" y="2208784"/>
                  <a:pt x="253503" y="2243836"/>
                </a:cubicBezTo>
                <a:cubicBezTo>
                  <a:pt x="242581" y="2246630"/>
                  <a:pt x="232548" y="2247900"/>
                  <a:pt x="223277" y="2247900"/>
                </a:cubicBezTo>
                <a:cubicBezTo>
                  <a:pt x="198512" y="2247900"/>
                  <a:pt x="179970" y="2237994"/>
                  <a:pt x="167016" y="2217928"/>
                </a:cubicBezTo>
                <a:cubicBezTo>
                  <a:pt x="116343" y="2139569"/>
                  <a:pt x="156602" y="1930273"/>
                  <a:pt x="294905" y="1755267"/>
                </a:cubicBezTo>
                <a:cubicBezTo>
                  <a:pt x="421905" y="1594993"/>
                  <a:pt x="572781" y="1525397"/>
                  <a:pt x="715021" y="1502537"/>
                </a:cubicBezTo>
                <a:close/>
                <a:moveTo>
                  <a:pt x="1726322" y="2016379"/>
                </a:moveTo>
                <a:cubicBezTo>
                  <a:pt x="1977401" y="2383917"/>
                  <a:pt x="2078874" y="2877693"/>
                  <a:pt x="2080906" y="3292094"/>
                </a:cubicBezTo>
                <a:cubicBezTo>
                  <a:pt x="2081922" y="3484499"/>
                  <a:pt x="2060713" y="3665855"/>
                  <a:pt x="2021470" y="3802507"/>
                </a:cubicBezTo>
                <a:cubicBezTo>
                  <a:pt x="1984386" y="3931412"/>
                  <a:pt x="1931681" y="4016756"/>
                  <a:pt x="1876944" y="4036949"/>
                </a:cubicBezTo>
                <a:cubicBezTo>
                  <a:pt x="1854846" y="4045077"/>
                  <a:pt x="1833129" y="4049014"/>
                  <a:pt x="1811666" y="4049014"/>
                </a:cubicBezTo>
                <a:cubicBezTo>
                  <a:pt x="1747531" y="4049014"/>
                  <a:pt x="1686444" y="4012946"/>
                  <a:pt x="1629040" y="3941318"/>
                </a:cubicBezTo>
                <a:cubicBezTo>
                  <a:pt x="1373516" y="3621532"/>
                  <a:pt x="1292617" y="2685669"/>
                  <a:pt x="1704605" y="2048256"/>
                </a:cubicBezTo>
                <a:cubicBezTo>
                  <a:pt x="1711590" y="2037461"/>
                  <a:pt x="1718829" y="2026793"/>
                  <a:pt x="1726195" y="2016379"/>
                </a:cubicBezTo>
                <a:close/>
                <a:moveTo>
                  <a:pt x="30110" y="0"/>
                </a:moveTo>
                <a:cubicBezTo>
                  <a:pt x="20077" y="0"/>
                  <a:pt x="10298" y="4953"/>
                  <a:pt x="4583" y="14097"/>
                </a:cubicBezTo>
                <a:cubicBezTo>
                  <a:pt x="-4180" y="27940"/>
                  <a:pt x="11" y="46355"/>
                  <a:pt x="13854" y="55245"/>
                </a:cubicBezTo>
                <a:cubicBezTo>
                  <a:pt x="310399" y="247142"/>
                  <a:pt x="519441" y="476758"/>
                  <a:pt x="635392" y="738251"/>
                </a:cubicBezTo>
                <a:cubicBezTo>
                  <a:pt x="732547" y="957453"/>
                  <a:pt x="763154" y="1192911"/>
                  <a:pt x="726070" y="1438656"/>
                </a:cubicBezTo>
                <a:cubicBezTo>
                  <a:pt x="473086" y="1474597"/>
                  <a:pt x="316876" y="1630807"/>
                  <a:pt x="247788" y="1717929"/>
                </a:cubicBezTo>
                <a:cubicBezTo>
                  <a:pt x="103516" y="1900301"/>
                  <a:pt x="44588" y="2139188"/>
                  <a:pt x="116343" y="2250440"/>
                </a:cubicBezTo>
                <a:cubicBezTo>
                  <a:pt x="140727" y="2288159"/>
                  <a:pt x="177684" y="2307717"/>
                  <a:pt x="222896" y="2307717"/>
                </a:cubicBezTo>
                <a:cubicBezTo>
                  <a:pt x="237120" y="2307717"/>
                  <a:pt x="252106" y="2305812"/>
                  <a:pt x="267854" y="2301875"/>
                </a:cubicBezTo>
                <a:cubicBezTo>
                  <a:pt x="429398" y="2261489"/>
                  <a:pt x="696098" y="1937258"/>
                  <a:pt x="777378" y="1495298"/>
                </a:cubicBezTo>
                <a:cubicBezTo>
                  <a:pt x="796047" y="1493901"/>
                  <a:pt x="814335" y="1493393"/>
                  <a:pt x="832369" y="1493393"/>
                </a:cubicBezTo>
                <a:cubicBezTo>
                  <a:pt x="959877" y="1493393"/>
                  <a:pt x="1071256" y="1524127"/>
                  <a:pt x="1139074" y="1548130"/>
                </a:cubicBezTo>
                <a:cubicBezTo>
                  <a:pt x="1369198" y="1629918"/>
                  <a:pt x="1550173" y="1778635"/>
                  <a:pt x="1689365" y="1964817"/>
                </a:cubicBezTo>
                <a:cubicBezTo>
                  <a:pt x="1677046" y="1981454"/>
                  <a:pt x="1665235" y="1998345"/>
                  <a:pt x="1654059" y="2015617"/>
                </a:cubicBezTo>
                <a:cubicBezTo>
                  <a:pt x="1461019" y="2314194"/>
                  <a:pt x="1355228" y="2704465"/>
                  <a:pt x="1356117" y="3114675"/>
                </a:cubicBezTo>
                <a:cubicBezTo>
                  <a:pt x="1356879" y="3474212"/>
                  <a:pt x="1443493" y="3805301"/>
                  <a:pt x="1581923" y="3978529"/>
                </a:cubicBezTo>
                <a:cubicBezTo>
                  <a:pt x="1650376" y="4064254"/>
                  <a:pt x="1730132" y="4108577"/>
                  <a:pt x="1812555" y="4108577"/>
                </a:cubicBezTo>
                <a:cubicBezTo>
                  <a:pt x="1840622" y="4108577"/>
                  <a:pt x="1868943" y="4103370"/>
                  <a:pt x="1897264" y="4093083"/>
                </a:cubicBezTo>
                <a:cubicBezTo>
                  <a:pt x="2067825" y="4030599"/>
                  <a:pt x="2142374" y="3645535"/>
                  <a:pt x="2140596" y="3291586"/>
                </a:cubicBezTo>
                <a:cubicBezTo>
                  <a:pt x="2138437" y="2861183"/>
                  <a:pt x="2030995" y="2346960"/>
                  <a:pt x="1764168" y="1966341"/>
                </a:cubicBezTo>
                <a:cubicBezTo>
                  <a:pt x="2058554" y="1607693"/>
                  <a:pt x="2603765" y="1502029"/>
                  <a:pt x="3023627" y="1478280"/>
                </a:cubicBezTo>
                <a:cubicBezTo>
                  <a:pt x="3100208" y="1473962"/>
                  <a:pt x="3175392" y="1472057"/>
                  <a:pt x="3247655" y="1472057"/>
                </a:cubicBezTo>
                <a:cubicBezTo>
                  <a:pt x="3552455" y="1472057"/>
                  <a:pt x="3806836" y="1504569"/>
                  <a:pt x="3906912" y="1519428"/>
                </a:cubicBezTo>
                <a:lnTo>
                  <a:pt x="3862208" y="1555877"/>
                </a:lnTo>
                <a:lnTo>
                  <a:pt x="3900181" y="1602359"/>
                </a:lnTo>
                <a:lnTo>
                  <a:pt x="4020450" y="1504188"/>
                </a:lnTo>
                <a:lnTo>
                  <a:pt x="4020450" y="1504188"/>
                </a:lnTo>
                <a:lnTo>
                  <a:pt x="3922533" y="1384300"/>
                </a:lnTo>
                <a:lnTo>
                  <a:pt x="3876051" y="1422273"/>
                </a:lnTo>
                <a:lnTo>
                  <a:pt x="3906023" y="1458976"/>
                </a:lnTo>
                <a:cubicBezTo>
                  <a:pt x="3797692" y="1443228"/>
                  <a:pt x="3546613" y="1412367"/>
                  <a:pt x="3247782" y="1412367"/>
                </a:cubicBezTo>
                <a:cubicBezTo>
                  <a:pt x="3174757" y="1412367"/>
                  <a:pt x="3098938" y="1414145"/>
                  <a:pt x="3021722" y="1418590"/>
                </a:cubicBezTo>
                <a:cubicBezTo>
                  <a:pt x="2420504" y="1452499"/>
                  <a:pt x="1976766" y="1624076"/>
                  <a:pt x="1728100" y="1916811"/>
                </a:cubicBezTo>
                <a:cubicBezTo>
                  <a:pt x="1583700" y="1727581"/>
                  <a:pt x="1396630" y="1576070"/>
                  <a:pt x="1159520" y="1491742"/>
                </a:cubicBezTo>
                <a:cubicBezTo>
                  <a:pt x="1038870" y="1448816"/>
                  <a:pt x="930539" y="1431417"/>
                  <a:pt x="833892" y="1431417"/>
                </a:cubicBezTo>
                <a:cubicBezTo>
                  <a:pt x="818271" y="1431417"/>
                  <a:pt x="802904" y="1431925"/>
                  <a:pt x="787918" y="1432814"/>
                </a:cubicBezTo>
                <a:cubicBezTo>
                  <a:pt x="823097" y="1181100"/>
                  <a:pt x="790331" y="939419"/>
                  <a:pt x="690509" y="714248"/>
                </a:cubicBezTo>
                <a:cubicBezTo>
                  <a:pt x="569606" y="441706"/>
                  <a:pt x="352944" y="203073"/>
                  <a:pt x="46239" y="4826"/>
                </a:cubicBezTo>
                <a:cubicBezTo>
                  <a:pt x="41286" y="1524"/>
                  <a:pt x="35698" y="0"/>
                  <a:pt x="30110" y="0"/>
                </a:cubicBezTo>
                <a:close/>
              </a:path>
            </a:pathLst>
          </a:custGeom>
          <a:solidFill>
            <a:srgbClr val="67057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5"/>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grpSp>
        <p:nvGrpSpPr>
          <p:cNvPr id="114" name="Google Shape;114;p15"/>
          <p:cNvGrpSpPr/>
          <p:nvPr/>
        </p:nvGrpSpPr>
        <p:grpSpPr>
          <a:xfrm>
            <a:off x="6750783" y="3748942"/>
            <a:ext cx="11101962" cy="3139704"/>
            <a:chOff x="63500" y="63500"/>
            <a:chExt cx="11101959" cy="3139694"/>
          </a:xfrm>
        </p:grpSpPr>
        <p:sp>
          <p:nvSpPr>
            <p:cNvPr id="115" name="Google Shape;115;p15"/>
            <p:cNvSpPr/>
            <p:nvPr/>
          </p:nvSpPr>
          <p:spPr>
            <a:xfrm>
              <a:off x="63500" y="67310"/>
              <a:ext cx="11101959" cy="3132074"/>
            </a:xfrm>
            <a:custGeom>
              <a:rect b="b" l="l" r="r" t="t"/>
              <a:pathLst>
                <a:path extrusionOk="0" h="3132074" w="11101959">
                  <a:moveTo>
                    <a:pt x="3810" y="3810"/>
                  </a:moveTo>
                  <a:lnTo>
                    <a:pt x="3810" y="3128264"/>
                  </a:lnTo>
                  <a:moveTo>
                    <a:pt x="898652" y="3810"/>
                  </a:moveTo>
                  <a:lnTo>
                    <a:pt x="898652" y="3128264"/>
                  </a:lnTo>
                  <a:moveTo>
                    <a:pt x="11098149" y="3810"/>
                  </a:moveTo>
                  <a:lnTo>
                    <a:pt x="11098149" y="3128264"/>
                  </a:lnTo>
                  <a:moveTo>
                    <a:pt x="0" y="0"/>
                  </a:moveTo>
                  <a:lnTo>
                    <a:pt x="11101959" y="0"/>
                  </a:lnTo>
                  <a:moveTo>
                    <a:pt x="0" y="768985"/>
                  </a:moveTo>
                  <a:lnTo>
                    <a:pt x="11101959" y="768985"/>
                  </a:lnTo>
                  <a:moveTo>
                    <a:pt x="0" y="1950085"/>
                  </a:moveTo>
                  <a:lnTo>
                    <a:pt x="11101959" y="1950085"/>
                  </a:lnTo>
                  <a:moveTo>
                    <a:pt x="0" y="3132074"/>
                  </a:moveTo>
                  <a:lnTo>
                    <a:pt x="11101959" y="3132074"/>
                  </a:lnTo>
                </a:path>
              </a:pathLst>
            </a:custGeom>
            <a:solidFill>
              <a:srgbClr val="000000"/>
            </a:solidFill>
            <a:ln>
              <a:noFill/>
            </a:ln>
          </p:spPr>
        </p:sp>
        <p:sp>
          <p:nvSpPr>
            <p:cNvPr id="116" name="Google Shape;116;p15"/>
            <p:cNvSpPr/>
            <p:nvPr/>
          </p:nvSpPr>
          <p:spPr>
            <a:xfrm>
              <a:off x="63500" y="63500"/>
              <a:ext cx="11101959" cy="3139694"/>
            </a:xfrm>
            <a:custGeom>
              <a:rect b="b" l="l" r="r" t="t"/>
              <a:pathLst>
                <a:path extrusionOk="0" h="3139694" w="11101959">
                  <a:moveTo>
                    <a:pt x="7620" y="7620"/>
                  </a:moveTo>
                  <a:lnTo>
                    <a:pt x="7620" y="3132074"/>
                  </a:lnTo>
                  <a:lnTo>
                    <a:pt x="0" y="3132074"/>
                  </a:lnTo>
                  <a:lnTo>
                    <a:pt x="0" y="7620"/>
                  </a:lnTo>
                  <a:close/>
                  <a:moveTo>
                    <a:pt x="902462" y="7620"/>
                  </a:moveTo>
                  <a:lnTo>
                    <a:pt x="902462" y="3132074"/>
                  </a:lnTo>
                  <a:lnTo>
                    <a:pt x="894842" y="3132074"/>
                  </a:lnTo>
                  <a:lnTo>
                    <a:pt x="894842" y="7620"/>
                  </a:lnTo>
                  <a:close/>
                  <a:moveTo>
                    <a:pt x="11101832" y="7620"/>
                  </a:moveTo>
                  <a:lnTo>
                    <a:pt x="11101832" y="3132074"/>
                  </a:lnTo>
                  <a:lnTo>
                    <a:pt x="11094212" y="3132074"/>
                  </a:lnTo>
                  <a:lnTo>
                    <a:pt x="11094212" y="7620"/>
                  </a:lnTo>
                  <a:close/>
                  <a:moveTo>
                    <a:pt x="0" y="0"/>
                  </a:moveTo>
                  <a:lnTo>
                    <a:pt x="11101959" y="0"/>
                  </a:lnTo>
                  <a:lnTo>
                    <a:pt x="11101959" y="7620"/>
                  </a:lnTo>
                  <a:lnTo>
                    <a:pt x="0" y="7620"/>
                  </a:lnTo>
                  <a:close/>
                  <a:moveTo>
                    <a:pt x="0" y="768985"/>
                  </a:moveTo>
                  <a:lnTo>
                    <a:pt x="11101959" y="768985"/>
                  </a:lnTo>
                  <a:lnTo>
                    <a:pt x="11101959" y="776605"/>
                  </a:lnTo>
                  <a:lnTo>
                    <a:pt x="0" y="776605"/>
                  </a:lnTo>
                  <a:close/>
                  <a:moveTo>
                    <a:pt x="0" y="1950085"/>
                  </a:moveTo>
                  <a:lnTo>
                    <a:pt x="11101959" y="1950085"/>
                  </a:lnTo>
                  <a:lnTo>
                    <a:pt x="11101959" y="1957705"/>
                  </a:lnTo>
                  <a:lnTo>
                    <a:pt x="0" y="1957705"/>
                  </a:lnTo>
                  <a:close/>
                  <a:moveTo>
                    <a:pt x="0" y="3132074"/>
                  </a:moveTo>
                  <a:lnTo>
                    <a:pt x="11101959" y="3132074"/>
                  </a:lnTo>
                  <a:lnTo>
                    <a:pt x="11101959" y="3139694"/>
                  </a:lnTo>
                  <a:lnTo>
                    <a:pt x="0" y="3139694"/>
                  </a:lnTo>
                  <a:close/>
                </a:path>
              </a:pathLst>
            </a:custGeom>
            <a:solidFill>
              <a:srgbClr val="000000"/>
            </a:solidFill>
            <a:ln>
              <a:noFill/>
            </a:ln>
          </p:spPr>
        </p:sp>
      </p:grpSp>
      <p:sp>
        <p:nvSpPr>
          <p:cNvPr id="117" name="Google Shape;117;p15"/>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118" name="Google Shape;118;p15"/>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119" name="Google Shape;119;p15"/>
          <p:cNvSpPr/>
          <p:nvPr/>
        </p:nvSpPr>
        <p:spPr>
          <a:xfrm>
            <a:off x="2539327" y="3261398"/>
            <a:ext cx="4025014" cy="4114800"/>
          </a:xfrm>
          <a:custGeom>
            <a:rect b="b" l="l" r="r" t="t"/>
            <a:pathLst>
              <a:path extrusionOk="0" h="4114800" w="4025011">
                <a:moveTo>
                  <a:pt x="0" y="4114800"/>
                </a:moveTo>
                <a:lnTo>
                  <a:pt x="4025011" y="4114800"/>
                </a:lnTo>
                <a:lnTo>
                  <a:pt x="4025011" y="0"/>
                </a:lnTo>
                <a:lnTo>
                  <a:pt x="0" y="0"/>
                </a:lnTo>
                <a:close/>
              </a:path>
            </a:pathLst>
          </a:custGeom>
          <a:solidFill>
            <a:srgbClr val="000000">
              <a:alpha val="0"/>
            </a:srgbClr>
          </a:solidFill>
          <a:ln>
            <a:noFill/>
          </a:ln>
        </p:spPr>
      </p:sp>
      <p:sp>
        <p:nvSpPr>
          <p:cNvPr id="120" name="Google Shape;120;p15"/>
          <p:cNvSpPr txBox="1"/>
          <p:nvPr/>
        </p:nvSpPr>
        <p:spPr>
          <a:xfrm>
            <a:off x="7024354" y="4901241"/>
            <a:ext cx="362217" cy="397926"/>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02</a:t>
            </a:r>
            <a:endParaRPr b="0" i="0" sz="1400" u="none" cap="none" strike="noStrike">
              <a:solidFill>
                <a:srgbClr val="000000"/>
              </a:solidFill>
              <a:latin typeface="Arial"/>
              <a:ea typeface="Arial"/>
              <a:cs typeface="Arial"/>
              <a:sym typeface="Arial"/>
            </a:endParaRPr>
          </a:p>
        </p:txBody>
      </p:sp>
      <p:sp>
        <p:nvSpPr>
          <p:cNvPr id="121" name="Google Shape;121;p15"/>
          <p:cNvSpPr txBox="1"/>
          <p:nvPr/>
        </p:nvSpPr>
        <p:spPr>
          <a:xfrm>
            <a:off x="7024354" y="6082341"/>
            <a:ext cx="362217" cy="397926"/>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03</a:t>
            </a:r>
            <a:endParaRPr b="0" i="0" sz="1400" u="none" cap="none" strike="noStrike">
              <a:solidFill>
                <a:srgbClr val="000000"/>
              </a:solidFill>
              <a:latin typeface="Arial"/>
              <a:ea typeface="Arial"/>
              <a:cs typeface="Arial"/>
              <a:sym typeface="Arial"/>
            </a:endParaRPr>
          </a:p>
        </p:txBody>
      </p:sp>
      <p:sp>
        <p:nvSpPr>
          <p:cNvPr id="122" name="Google Shape;122;p15"/>
          <p:cNvSpPr txBox="1"/>
          <p:nvPr/>
        </p:nvSpPr>
        <p:spPr>
          <a:xfrm>
            <a:off x="7805524" y="5872800"/>
            <a:ext cx="9618900" cy="369000"/>
          </a:xfrm>
          <a:prstGeom prst="rect">
            <a:avLst/>
          </a:prstGeom>
          <a:noFill/>
          <a:ln>
            <a:noFill/>
          </a:ln>
        </p:spPr>
        <p:txBody>
          <a:bodyPr anchorCtr="0" anchor="t" bIns="0" lIns="0" spcFirstLastPara="1" rIns="0" wrap="square" tIns="0">
            <a:spAutoFit/>
          </a:bodyPr>
          <a:lstStyle/>
          <a:p>
            <a:pPr indent="0" lvl="0" marL="0" marR="0" rtl="0" algn="l">
              <a:lnSpc>
                <a:spcPct val="13999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Después de grabar: ¿Qué hacer si compartiste información falsa?</a:t>
            </a:r>
            <a:endParaRPr b="0" i="0" sz="1400" u="none" cap="none" strike="noStrike">
              <a:solidFill>
                <a:srgbClr val="000000"/>
              </a:solidFill>
              <a:latin typeface="Arial"/>
              <a:ea typeface="Arial"/>
              <a:cs typeface="Arial"/>
              <a:sym typeface="Arial"/>
            </a:endParaRPr>
          </a:p>
        </p:txBody>
      </p:sp>
      <p:sp>
        <p:nvSpPr>
          <p:cNvPr id="123" name="Google Shape;123;p15"/>
          <p:cNvSpPr txBox="1"/>
          <p:nvPr/>
        </p:nvSpPr>
        <p:spPr>
          <a:xfrm>
            <a:off x="7805525" y="3951675"/>
            <a:ext cx="11238900" cy="369000"/>
          </a:xfrm>
          <a:prstGeom prst="rect">
            <a:avLst/>
          </a:prstGeom>
          <a:noFill/>
          <a:ln>
            <a:noFill/>
          </a:ln>
        </p:spPr>
        <p:txBody>
          <a:bodyPr anchorCtr="0" anchor="t" bIns="0" lIns="0" spcFirstLastPara="1" rIns="0" wrap="square" tIns="0">
            <a:spAutoFit/>
          </a:bodyPr>
          <a:lstStyle/>
          <a:p>
            <a:pPr indent="0" lvl="0" marL="0" marR="0" rtl="0" algn="l">
              <a:lnSpc>
                <a:spcPct val="25004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Antes de grabar - Conocer a tu audiencia</a:t>
            </a:r>
            <a:r>
              <a:rPr lang="en-US" sz="2398"/>
              <a:t> e </a:t>
            </a:r>
            <a:r>
              <a:rPr b="0" i="0" lang="en-US" sz="2398" u="none" cap="none" strike="noStrike">
                <a:solidFill>
                  <a:srgbClr val="000000"/>
                </a:solidFill>
                <a:latin typeface="Arial"/>
                <a:ea typeface="Arial"/>
                <a:cs typeface="Arial"/>
                <a:sym typeface="Arial"/>
              </a:rPr>
              <a:t>identificar buena información</a:t>
            </a:r>
            <a:endParaRPr b="0" i="0" sz="1400" u="none" cap="none" strike="noStrike">
              <a:solidFill>
                <a:srgbClr val="000000"/>
              </a:solidFill>
              <a:latin typeface="Arial"/>
              <a:ea typeface="Arial"/>
              <a:cs typeface="Arial"/>
              <a:sym typeface="Arial"/>
            </a:endParaRPr>
          </a:p>
        </p:txBody>
      </p:sp>
      <p:sp>
        <p:nvSpPr>
          <p:cNvPr id="124" name="Google Shape;124;p15"/>
          <p:cNvSpPr txBox="1"/>
          <p:nvPr/>
        </p:nvSpPr>
        <p:spPr>
          <a:xfrm>
            <a:off x="7846574" y="4809500"/>
            <a:ext cx="10047300" cy="369000"/>
          </a:xfrm>
          <a:prstGeom prst="rect">
            <a:avLst/>
          </a:prstGeom>
          <a:noFill/>
          <a:ln>
            <a:noFill/>
          </a:ln>
        </p:spPr>
        <p:txBody>
          <a:bodyPr anchorCtr="0" anchor="t" bIns="0" lIns="0" spcFirstLastPara="1" rIns="0" wrap="square" tIns="0">
            <a:spAutoFit/>
          </a:bodyPr>
          <a:lstStyle/>
          <a:p>
            <a:pPr indent="0" lvl="0" marL="0" marR="0" rtl="0" algn="l">
              <a:lnSpc>
                <a:spcPct val="25004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Durante la grabación - ¿Cómo comunicar sin caer en desinformación?</a:t>
            </a:r>
            <a:endParaRPr b="0" i="0" sz="1400" u="none" cap="none" strike="noStrike">
              <a:solidFill>
                <a:srgbClr val="000000"/>
              </a:solidFill>
              <a:latin typeface="Arial"/>
              <a:ea typeface="Arial"/>
              <a:cs typeface="Arial"/>
              <a:sym typeface="Arial"/>
            </a:endParaRPr>
          </a:p>
        </p:txBody>
      </p:sp>
      <p:sp>
        <p:nvSpPr>
          <p:cNvPr id="125" name="Google Shape;125;p15"/>
          <p:cNvSpPr txBox="1"/>
          <p:nvPr/>
        </p:nvSpPr>
        <p:spPr>
          <a:xfrm>
            <a:off x="309562" y="2594743"/>
            <a:ext cx="7761980" cy="868118"/>
          </a:xfrm>
          <a:prstGeom prst="rect">
            <a:avLst/>
          </a:prstGeom>
          <a:noFill/>
          <a:ln>
            <a:noFill/>
          </a:ln>
        </p:spPr>
        <p:txBody>
          <a:bodyPr anchorCtr="0" anchor="t" bIns="0" lIns="0" spcFirstLastPara="1" rIns="0" wrap="square" tIns="0">
            <a:spAutoFit/>
          </a:bodyPr>
          <a:lstStyle/>
          <a:p>
            <a:pPr indent="0" lvl="0" marL="0" marR="0" rtl="0" algn="l">
              <a:lnSpc>
                <a:spcPct val="49995"/>
              </a:lnSpc>
              <a:spcBef>
                <a:spcPts val="0"/>
              </a:spcBef>
              <a:spcAft>
                <a:spcPts val="0"/>
              </a:spcAft>
              <a:buClr>
                <a:srgbClr val="000000"/>
              </a:buClr>
              <a:buSzPts val="10051"/>
              <a:buFont typeface="Arial"/>
              <a:buNone/>
            </a:pPr>
            <a:r>
              <a:rPr b="1" i="0" lang="en-US" sz="10051" u="none" cap="none" strike="noStrike">
                <a:solidFill>
                  <a:srgbClr val="000000"/>
                </a:solidFill>
                <a:latin typeface="Arial"/>
                <a:ea typeface="Arial"/>
                <a:cs typeface="Arial"/>
                <a:sym typeface="Arial"/>
              </a:rPr>
              <a:t>CONTENIDO</a:t>
            </a:r>
            <a:endParaRPr b="0" i="0" sz="1400" u="none" cap="none" strike="noStrike">
              <a:solidFill>
                <a:srgbClr val="000000"/>
              </a:solidFill>
              <a:latin typeface="Arial"/>
              <a:ea typeface="Arial"/>
              <a:cs typeface="Arial"/>
              <a:sym typeface="Arial"/>
            </a:endParaRPr>
          </a:p>
        </p:txBody>
      </p:sp>
      <p:sp>
        <p:nvSpPr>
          <p:cNvPr id="126" name="Google Shape;126;p15"/>
          <p:cNvSpPr txBox="1"/>
          <p:nvPr/>
        </p:nvSpPr>
        <p:spPr>
          <a:xfrm>
            <a:off x="7024254" y="3881633"/>
            <a:ext cx="362100" cy="369000"/>
          </a:xfrm>
          <a:prstGeom prst="rect">
            <a:avLst/>
          </a:prstGeom>
          <a:noFill/>
          <a:ln>
            <a:noFill/>
          </a:ln>
        </p:spPr>
        <p:txBody>
          <a:bodyPr anchorCtr="0" anchor="t" bIns="0" lIns="0" spcFirstLastPara="1" rIns="0" wrap="square" tIns="0">
            <a:spAutoFit/>
          </a:bodyPr>
          <a:lstStyle/>
          <a:p>
            <a:pPr indent="0" lvl="0" marL="0" marR="0" rtl="0" algn="l">
              <a:lnSpc>
                <a:spcPct val="250041"/>
              </a:lnSpc>
              <a:spcBef>
                <a:spcPts val="0"/>
              </a:spcBef>
              <a:spcAft>
                <a:spcPts val="0"/>
              </a:spcAft>
              <a:buClr>
                <a:srgbClr val="000000"/>
              </a:buClr>
              <a:buSzPts val="2398"/>
              <a:buFont typeface="Arial"/>
              <a:buNone/>
            </a:pPr>
            <a:r>
              <a:rPr b="0" i="0" lang="en-US" sz="2398" u="none" cap="none" strike="noStrike">
                <a:solidFill>
                  <a:srgbClr val="000000"/>
                </a:solidFill>
                <a:latin typeface="Arial"/>
                <a:ea typeface="Arial"/>
                <a:cs typeface="Arial"/>
                <a:sym typeface="Arial"/>
              </a:rPr>
              <a:t>01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30" name="Shape 130"/>
        <p:cNvGrpSpPr/>
        <p:nvPr/>
      </p:nvGrpSpPr>
      <p:grpSpPr>
        <a:xfrm>
          <a:off x="0" y="0"/>
          <a:ext cx="0" cy="0"/>
          <a:chOff x="0" y="0"/>
          <a:chExt cx="0" cy="0"/>
        </a:xfrm>
      </p:grpSpPr>
      <p:sp>
        <p:nvSpPr>
          <p:cNvPr id="131" name="Google Shape;131;p16"/>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132" name="Google Shape;132;p16"/>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133" name="Google Shape;133;p16"/>
          <p:cNvGrpSpPr/>
          <p:nvPr/>
        </p:nvGrpSpPr>
        <p:grpSpPr>
          <a:xfrm>
            <a:off x="-3" y="1061244"/>
            <a:ext cx="18287997" cy="1450464"/>
            <a:chOff x="63500" y="63500"/>
            <a:chExt cx="18288000" cy="1450467"/>
          </a:xfrm>
        </p:grpSpPr>
        <p:sp>
          <p:nvSpPr>
            <p:cNvPr id="134" name="Google Shape;134;p16"/>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sp>
        <p:sp>
          <p:nvSpPr>
            <p:cNvPr id="135" name="Google Shape;135;p16"/>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136" name="Google Shape;136;p16"/>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sp>
      </p:grpSp>
      <p:sp>
        <p:nvSpPr>
          <p:cNvPr id="137" name="Google Shape;137;p16"/>
          <p:cNvSpPr txBox="1"/>
          <p:nvPr/>
        </p:nvSpPr>
        <p:spPr>
          <a:xfrm>
            <a:off x="2820949" y="4170625"/>
            <a:ext cx="14364600" cy="15390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Clr>
                <a:srgbClr val="000000"/>
              </a:buClr>
              <a:buSzPts val="9999"/>
              <a:buFont typeface="Arial"/>
              <a:buNone/>
            </a:pPr>
            <a:r>
              <a:rPr b="0" i="0" lang="en-US" sz="9999" u="none" cap="none" strike="noStrike">
                <a:solidFill>
                  <a:srgbClr val="000000"/>
                </a:solidFill>
                <a:latin typeface="Arial"/>
                <a:ea typeface="Arial"/>
                <a:cs typeface="Arial"/>
                <a:sym typeface="Arial"/>
              </a:rPr>
              <a:t>1.</a:t>
            </a:r>
            <a:r>
              <a:rPr b="1" i="0" lang="en-US" sz="9999" u="none" cap="none" strike="noStrike">
                <a:solidFill>
                  <a:srgbClr val="000000"/>
                </a:solidFill>
                <a:latin typeface="Arial"/>
                <a:ea typeface="Arial"/>
                <a:cs typeface="Arial"/>
                <a:sym typeface="Arial"/>
              </a:rPr>
              <a:t>ANTES DE GRABAR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41" name="Shape 141"/>
        <p:cNvGrpSpPr/>
        <p:nvPr/>
      </p:nvGrpSpPr>
      <p:grpSpPr>
        <a:xfrm>
          <a:off x="0" y="0"/>
          <a:ext cx="0" cy="0"/>
          <a:chOff x="0" y="0"/>
          <a:chExt cx="0" cy="0"/>
        </a:xfrm>
      </p:grpSpPr>
      <p:sp>
        <p:nvSpPr>
          <p:cNvPr id="142" name="Google Shape;142;p17"/>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143" name="Google Shape;143;p17"/>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144" name="Google Shape;144;p17"/>
          <p:cNvGrpSpPr/>
          <p:nvPr/>
        </p:nvGrpSpPr>
        <p:grpSpPr>
          <a:xfrm>
            <a:off x="-3" y="1061244"/>
            <a:ext cx="18288000" cy="1450467"/>
            <a:chOff x="63500" y="63500"/>
            <a:chExt cx="18288000" cy="1450467"/>
          </a:xfrm>
        </p:grpSpPr>
        <p:sp>
          <p:nvSpPr>
            <p:cNvPr id="145" name="Google Shape;145;p17"/>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sp>
        <p:sp>
          <p:nvSpPr>
            <p:cNvPr id="146" name="Google Shape;146;p17"/>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147" name="Google Shape;147;p17"/>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sp>
      </p:grpSp>
      <p:sp>
        <p:nvSpPr>
          <p:cNvPr id="148" name="Google Shape;148;p17"/>
          <p:cNvSpPr txBox="1"/>
          <p:nvPr/>
        </p:nvSpPr>
        <p:spPr>
          <a:xfrm>
            <a:off x="907550" y="4581750"/>
            <a:ext cx="17151000" cy="1123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999"/>
              <a:buFont typeface="Arial"/>
              <a:buNone/>
            </a:pPr>
            <a:r>
              <a:rPr b="1" lang="en-US" sz="7299"/>
              <a:t>SOBRE LAS AUDIENCIAS LATINAS…</a:t>
            </a:r>
            <a:endParaRPr b="1" i="0" sz="100" u="none" cap="none" strike="noStrike">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52" name="Shape 152"/>
        <p:cNvGrpSpPr/>
        <p:nvPr/>
      </p:nvGrpSpPr>
      <p:grpSpPr>
        <a:xfrm>
          <a:off x="0" y="0"/>
          <a:ext cx="0" cy="0"/>
          <a:chOff x="0" y="0"/>
          <a:chExt cx="0" cy="0"/>
        </a:xfrm>
      </p:grpSpPr>
      <p:sp>
        <p:nvSpPr>
          <p:cNvPr id="153" name="Google Shape;153;p18"/>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154" name="Google Shape;154;p18"/>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155" name="Google Shape;155;p18"/>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156" name="Google Shape;156;p18"/>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lang="en-US" sz="5000"/>
              <a:t>QUIÉNES SON LOS LATINOS EN EE.UU.</a:t>
            </a:r>
            <a:endParaRPr b="1" i="0" sz="5000" u="none" cap="none" strike="noStrike"/>
          </a:p>
        </p:txBody>
      </p:sp>
      <p:sp>
        <p:nvSpPr>
          <p:cNvPr id="157" name="Google Shape;157;p18"/>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t>Una audiencia grande, joven, mayoritariamente nacida en EE.UU. y con orígenes diversos.</a:t>
            </a:r>
            <a:endParaRPr sz="2800"/>
          </a:p>
        </p:txBody>
      </p:sp>
      <p:sp>
        <p:nvSpPr>
          <p:cNvPr id="158" name="Google Shape;158;p18"/>
          <p:cNvSpPr/>
          <p:nvPr/>
        </p:nvSpPr>
        <p:spPr>
          <a:xfrm>
            <a:off x="621792"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59" name="Google Shape;159;p18"/>
          <p:cNvSpPr/>
          <p:nvPr/>
        </p:nvSpPr>
        <p:spPr>
          <a:xfrm>
            <a:off x="548640"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0" name="Google Shape;160;p18"/>
          <p:cNvSpPr txBox="1"/>
          <p:nvPr/>
        </p:nvSpPr>
        <p:spPr>
          <a:xfrm>
            <a:off x="822960" y="3154680"/>
            <a:ext cx="35205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400">
                <a:solidFill>
                  <a:srgbClr val="67057C"/>
                </a:solidFill>
              </a:rPr>
              <a:t>68 millones</a:t>
            </a:r>
            <a:endParaRPr b="1" sz="4400">
              <a:solidFill>
                <a:srgbClr val="67057C"/>
              </a:solidFill>
            </a:endParaRPr>
          </a:p>
        </p:txBody>
      </p:sp>
      <p:sp>
        <p:nvSpPr>
          <p:cNvPr id="161" name="Google Shape;161;p18"/>
          <p:cNvSpPr txBox="1"/>
          <p:nvPr/>
        </p:nvSpPr>
        <p:spPr>
          <a:xfrm>
            <a:off x="822960" y="4160520"/>
            <a:ext cx="3520500" cy="46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de latinos viven en EE.UU.: 1 de cada 5 personas. En el año 2000 eran 35 millones.</a:t>
            </a:r>
            <a:endParaRPr sz="2400"/>
          </a:p>
        </p:txBody>
      </p:sp>
      <p:sp>
        <p:nvSpPr>
          <p:cNvPr id="162" name="Google Shape;162;p18"/>
          <p:cNvSpPr/>
          <p:nvPr/>
        </p:nvSpPr>
        <p:spPr>
          <a:xfrm>
            <a:off x="4992624"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3" name="Google Shape;163;p18"/>
          <p:cNvSpPr/>
          <p:nvPr/>
        </p:nvSpPr>
        <p:spPr>
          <a:xfrm>
            <a:off x="4919472"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4" name="Google Shape;164;p18"/>
          <p:cNvSpPr txBox="1"/>
          <p:nvPr/>
        </p:nvSpPr>
        <p:spPr>
          <a:xfrm>
            <a:off x="5193792" y="3154680"/>
            <a:ext cx="35205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400">
                <a:solidFill>
                  <a:srgbClr val="67057C"/>
                </a:solidFill>
              </a:rPr>
              <a:t>31 años</a:t>
            </a:r>
            <a:endParaRPr b="1" sz="4400">
              <a:solidFill>
                <a:srgbClr val="67057C"/>
              </a:solidFill>
            </a:endParaRPr>
          </a:p>
        </p:txBody>
      </p:sp>
      <p:sp>
        <p:nvSpPr>
          <p:cNvPr id="165" name="Google Shape;165;p18"/>
          <p:cNvSpPr txBox="1"/>
          <p:nvPr/>
        </p:nvSpPr>
        <p:spPr>
          <a:xfrm>
            <a:off x="5193792" y="4160520"/>
            <a:ext cx="3520500" cy="46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es su edad mediana, la más joven del país. Blancos: 43. Asiáticos: 39. Afroamericanos: 36.</a:t>
            </a:r>
            <a:endParaRPr sz="2400"/>
          </a:p>
        </p:txBody>
      </p:sp>
      <p:sp>
        <p:nvSpPr>
          <p:cNvPr id="166" name="Google Shape;166;p18"/>
          <p:cNvSpPr/>
          <p:nvPr/>
        </p:nvSpPr>
        <p:spPr>
          <a:xfrm>
            <a:off x="9363456"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7" name="Google Shape;167;p18"/>
          <p:cNvSpPr/>
          <p:nvPr/>
        </p:nvSpPr>
        <p:spPr>
          <a:xfrm>
            <a:off x="9290304"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68" name="Google Shape;168;p18"/>
          <p:cNvSpPr txBox="1"/>
          <p:nvPr/>
        </p:nvSpPr>
        <p:spPr>
          <a:xfrm>
            <a:off x="9564624" y="3154680"/>
            <a:ext cx="35205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400">
                <a:solidFill>
                  <a:srgbClr val="67057C"/>
                </a:solidFill>
              </a:rPr>
              <a:t>2 de cada 3</a:t>
            </a:r>
            <a:endParaRPr b="1" sz="4400">
              <a:solidFill>
                <a:srgbClr val="67057C"/>
              </a:solidFill>
            </a:endParaRPr>
          </a:p>
        </p:txBody>
      </p:sp>
      <p:sp>
        <p:nvSpPr>
          <p:cNvPr id="169" name="Google Shape;169;p18"/>
          <p:cNvSpPr txBox="1"/>
          <p:nvPr/>
        </p:nvSpPr>
        <p:spPr>
          <a:xfrm>
            <a:off x="9564624" y="4160520"/>
            <a:ext cx="3520500" cy="46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latinos nacieron en EE.UU. Los inmigrantes son 1 de cada 3.</a:t>
            </a:r>
            <a:endParaRPr sz="2400"/>
          </a:p>
        </p:txBody>
      </p:sp>
      <p:sp>
        <p:nvSpPr>
          <p:cNvPr id="170" name="Google Shape;170;p18"/>
          <p:cNvSpPr/>
          <p:nvPr/>
        </p:nvSpPr>
        <p:spPr>
          <a:xfrm>
            <a:off x="13734288" y="2999232"/>
            <a:ext cx="4069200" cy="60351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1" name="Google Shape;171;p18"/>
          <p:cNvSpPr/>
          <p:nvPr/>
        </p:nvSpPr>
        <p:spPr>
          <a:xfrm>
            <a:off x="13661136" y="2926080"/>
            <a:ext cx="4069200" cy="60351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72" name="Google Shape;172;p18"/>
          <p:cNvSpPr txBox="1"/>
          <p:nvPr/>
        </p:nvSpPr>
        <p:spPr>
          <a:xfrm>
            <a:off x="13935456" y="3154680"/>
            <a:ext cx="35205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400">
                <a:solidFill>
                  <a:srgbClr val="67057C"/>
                </a:solidFill>
              </a:rPr>
              <a:t>57%</a:t>
            </a:r>
            <a:endParaRPr b="1" sz="4400">
              <a:solidFill>
                <a:srgbClr val="67057C"/>
              </a:solidFill>
            </a:endParaRPr>
          </a:p>
        </p:txBody>
      </p:sp>
      <p:sp>
        <p:nvSpPr>
          <p:cNvPr id="173" name="Google Shape;173;p18"/>
          <p:cNvSpPr txBox="1"/>
          <p:nvPr/>
        </p:nvSpPr>
        <p:spPr>
          <a:xfrm>
            <a:off x="13935456" y="4160520"/>
            <a:ext cx="3520500" cy="46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es de origen mexicano. Le siguen puertorriqueños, cubanos, salvadoreños, dominicanos, guatemaltecos, colombianos, hondureños, venezolanos y ecuatorianos.</a:t>
            </a:r>
            <a:endParaRPr sz="2400"/>
          </a:p>
        </p:txBody>
      </p:sp>
      <p:sp>
        <p:nvSpPr>
          <p:cNvPr id="174" name="Google Shape;174;p18"/>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555555"/>
                </a:solidFill>
              </a:rPr>
              <a:t>Fuente: Pew Research Center, “Key facts about U.S. Latinos” (oct. 2025), con datos del Censo de EE.UU. de 2024.</a:t>
            </a:r>
            <a:endParaRPr>
              <a:solidFill>
                <a:srgbClr val="555555"/>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178" name="Shape 178"/>
        <p:cNvGrpSpPr/>
        <p:nvPr/>
      </p:nvGrpSpPr>
      <p:grpSpPr>
        <a:xfrm>
          <a:off x="0" y="0"/>
          <a:ext cx="0" cy="0"/>
          <a:chOff x="0" y="0"/>
          <a:chExt cx="0" cy="0"/>
        </a:xfrm>
      </p:grpSpPr>
      <p:sp>
        <p:nvSpPr>
          <p:cNvPr id="179" name="Google Shape;179;p19"/>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180" name="Google Shape;180;p19"/>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181" name="Google Shape;181;p19"/>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182" name="Google Shape;182;p19"/>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lang="en-US" sz="5000"/>
              <a:t>POR DÓNDE SE INFORMAN</a:t>
            </a:r>
            <a:endParaRPr b="1" i="0" sz="5000" u="none" cap="none" strike="noStrike"/>
          </a:p>
        </p:txBody>
      </p:sp>
      <p:sp>
        <p:nvSpPr>
          <p:cNvPr id="183" name="Google Shape;183;p19"/>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t>Porcentaje de latinos que se informa al menos a veces por cada vía:</a:t>
            </a:r>
            <a:endParaRPr sz="2800"/>
          </a:p>
        </p:txBody>
      </p:sp>
      <p:sp>
        <p:nvSpPr>
          <p:cNvPr id="184" name="Google Shape;184;p19"/>
          <p:cNvSpPr txBox="1"/>
          <p:nvPr/>
        </p:nvSpPr>
        <p:spPr>
          <a:xfrm>
            <a:off x="548640" y="3347409"/>
            <a:ext cx="82296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Por plataforma</a:t>
            </a:r>
            <a:endParaRPr b="1" sz="2600"/>
          </a:p>
        </p:txBody>
      </p:sp>
      <p:sp>
        <p:nvSpPr>
          <p:cNvPr id="185" name="Google Shape;185;p19"/>
          <p:cNvSpPr txBox="1"/>
          <p:nvPr/>
        </p:nvSpPr>
        <p:spPr>
          <a:xfrm>
            <a:off x="548640" y="3987489"/>
            <a:ext cx="31089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400"/>
              <a:t>Internet</a:t>
            </a:r>
            <a:endParaRPr sz="2400"/>
          </a:p>
        </p:txBody>
      </p:sp>
      <p:sp>
        <p:nvSpPr>
          <p:cNvPr id="186" name="Google Shape;186;p19"/>
          <p:cNvSpPr/>
          <p:nvPr/>
        </p:nvSpPr>
        <p:spPr>
          <a:xfrm>
            <a:off x="3749040" y="4033209"/>
            <a:ext cx="3659400" cy="640200"/>
          </a:xfrm>
          <a:prstGeom prst="rect">
            <a:avLst/>
          </a:prstGeom>
          <a:solidFill>
            <a:srgbClr val="67057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7" name="Google Shape;187;p19"/>
          <p:cNvSpPr txBox="1"/>
          <p:nvPr/>
        </p:nvSpPr>
        <p:spPr>
          <a:xfrm>
            <a:off x="7499909" y="407892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87%</a:t>
            </a:r>
            <a:endParaRPr b="1" sz="2600"/>
          </a:p>
        </p:txBody>
      </p:sp>
      <p:sp>
        <p:nvSpPr>
          <p:cNvPr id="188" name="Google Shape;188;p19"/>
          <p:cNvSpPr txBox="1"/>
          <p:nvPr/>
        </p:nvSpPr>
        <p:spPr>
          <a:xfrm>
            <a:off x="548640" y="4810449"/>
            <a:ext cx="31089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400"/>
              <a:t>TV</a:t>
            </a:r>
            <a:endParaRPr sz="2400"/>
          </a:p>
        </p:txBody>
      </p:sp>
      <p:sp>
        <p:nvSpPr>
          <p:cNvPr id="189" name="Google Shape;189;p19"/>
          <p:cNvSpPr/>
          <p:nvPr/>
        </p:nvSpPr>
        <p:spPr>
          <a:xfrm>
            <a:off x="3749040" y="4856169"/>
            <a:ext cx="2607900" cy="6402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0" name="Google Shape;190;p19"/>
          <p:cNvSpPr txBox="1"/>
          <p:nvPr/>
        </p:nvSpPr>
        <p:spPr>
          <a:xfrm>
            <a:off x="6448349" y="490188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62%</a:t>
            </a:r>
            <a:endParaRPr b="1" sz="2600"/>
          </a:p>
        </p:txBody>
      </p:sp>
      <p:sp>
        <p:nvSpPr>
          <p:cNvPr id="191" name="Google Shape;191;p19"/>
          <p:cNvSpPr txBox="1"/>
          <p:nvPr/>
        </p:nvSpPr>
        <p:spPr>
          <a:xfrm>
            <a:off x="548640" y="5633409"/>
            <a:ext cx="31089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400"/>
              <a:t>Radio</a:t>
            </a:r>
            <a:endParaRPr sz="2400"/>
          </a:p>
        </p:txBody>
      </p:sp>
      <p:sp>
        <p:nvSpPr>
          <p:cNvPr id="192" name="Google Shape;192;p19"/>
          <p:cNvSpPr/>
          <p:nvPr/>
        </p:nvSpPr>
        <p:spPr>
          <a:xfrm>
            <a:off x="3749040" y="5679129"/>
            <a:ext cx="2019000" cy="6402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3" name="Google Shape;193;p19"/>
          <p:cNvSpPr txBox="1"/>
          <p:nvPr/>
        </p:nvSpPr>
        <p:spPr>
          <a:xfrm>
            <a:off x="5859475" y="572484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48%</a:t>
            </a:r>
            <a:endParaRPr b="1" sz="2600"/>
          </a:p>
        </p:txBody>
      </p:sp>
      <p:sp>
        <p:nvSpPr>
          <p:cNvPr id="194" name="Google Shape;194;p19"/>
          <p:cNvSpPr txBox="1"/>
          <p:nvPr/>
        </p:nvSpPr>
        <p:spPr>
          <a:xfrm>
            <a:off x="548640" y="6456369"/>
            <a:ext cx="31089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400"/>
              <a:t>Diarios o revistas</a:t>
            </a:r>
            <a:endParaRPr sz="2400"/>
          </a:p>
        </p:txBody>
      </p:sp>
      <p:sp>
        <p:nvSpPr>
          <p:cNvPr id="195" name="Google Shape;195;p19"/>
          <p:cNvSpPr/>
          <p:nvPr/>
        </p:nvSpPr>
        <p:spPr>
          <a:xfrm>
            <a:off x="3749040" y="6502089"/>
            <a:ext cx="1346100" cy="6402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96" name="Google Shape;196;p19"/>
          <p:cNvSpPr txBox="1"/>
          <p:nvPr/>
        </p:nvSpPr>
        <p:spPr>
          <a:xfrm>
            <a:off x="5186477" y="654780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32%</a:t>
            </a:r>
            <a:endParaRPr b="1" sz="2600"/>
          </a:p>
        </p:txBody>
      </p:sp>
      <p:sp>
        <p:nvSpPr>
          <p:cNvPr id="197" name="Google Shape;197;p19"/>
          <p:cNvSpPr txBox="1"/>
          <p:nvPr/>
        </p:nvSpPr>
        <p:spPr>
          <a:xfrm>
            <a:off x="9509760" y="3347409"/>
            <a:ext cx="84126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Dentro de internet</a:t>
            </a:r>
            <a:endParaRPr b="1" sz="2600"/>
          </a:p>
        </p:txBody>
      </p:sp>
      <p:sp>
        <p:nvSpPr>
          <p:cNvPr id="198" name="Google Shape;198;p19"/>
          <p:cNvSpPr txBox="1"/>
          <p:nvPr/>
        </p:nvSpPr>
        <p:spPr>
          <a:xfrm>
            <a:off x="9509760" y="3987489"/>
            <a:ext cx="35661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200"/>
              <a:t>Buscadores (Google)</a:t>
            </a:r>
            <a:endParaRPr sz="2200"/>
          </a:p>
        </p:txBody>
      </p:sp>
      <p:sp>
        <p:nvSpPr>
          <p:cNvPr id="199" name="Google Shape;199;p19"/>
          <p:cNvSpPr/>
          <p:nvPr/>
        </p:nvSpPr>
        <p:spPr>
          <a:xfrm>
            <a:off x="13167360" y="4033209"/>
            <a:ext cx="2706600" cy="640200"/>
          </a:xfrm>
          <a:prstGeom prst="rect">
            <a:avLst/>
          </a:prstGeom>
          <a:solidFill>
            <a:srgbClr val="67057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0" name="Google Shape;200;p19"/>
          <p:cNvSpPr txBox="1"/>
          <p:nvPr/>
        </p:nvSpPr>
        <p:spPr>
          <a:xfrm>
            <a:off x="15965424" y="407892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74%</a:t>
            </a:r>
            <a:endParaRPr b="1" sz="2600"/>
          </a:p>
        </p:txBody>
      </p:sp>
      <p:sp>
        <p:nvSpPr>
          <p:cNvPr id="201" name="Google Shape;201;p19"/>
          <p:cNvSpPr txBox="1"/>
          <p:nvPr/>
        </p:nvSpPr>
        <p:spPr>
          <a:xfrm>
            <a:off x="9509760" y="4810449"/>
            <a:ext cx="35661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200"/>
              <a:t>Sitios o apps de noticias</a:t>
            </a:r>
            <a:endParaRPr sz="2200"/>
          </a:p>
        </p:txBody>
      </p:sp>
      <p:sp>
        <p:nvSpPr>
          <p:cNvPr id="202" name="Google Shape;202;p19"/>
          <p:cNvSpPr/>
          <p:nvPr/>
        </p:nvSpPr>
        <p:spPr>
          <a:xfrm>
            <a:off x="13167360" y="4856169"/>
            <a:ext cx="2194500" cy="6402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3" name="Google Shape;203;p19"/>
          <p:cNvSpPr txBox="1"/>
          <p:nvPr/>
        </p:nvSpPr>
        <p:spPr>
          <a:xfrm>
            <a:off x="15453360" y="490188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60%</a:t>
            </a:r>
            <a:endParaRPr b="1" sz="2600"/>
          </a:p>
        </p:txBody>
      </p:sp>
      <p:sp>
        <p:nvSpPr>
          <p:cNvPr id="204" name="Google Shape;204;p19"/>
          <p:cNvSpPr txBox="1"/>
          <p:nvPr/>
        </p:nvSpPr>
        <p:spPr>
          <a:xfrm>
            <a:off x="9509760" y="5633409"/>
            <a:ext cx="35661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200"/>
              <a:t>Redes sociales</a:t>
            </a:r>
            <a:endParaRPr sz="2200"/>
          </a:p>
        </p:txBody>
      </p:sp>
      <p:sp>
        <p:nvSpPr>
          <p:cNvPr id="205" name="Google Shape;205;p19"/>
          <p:cNvSpPr/>
          <p:nvPr/>
        </p:nvSpPr>
        <p:spPr>
          <a:xfrm>
            <a:off x="13167360" y="5679129"/>
            <a:ext cx="2048400" cy="6402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6" name="Google Shape;206;p19"/>
          <p:cNvSpPr txBox="1"/>
          <p:nvPr/>
        </p:nvSpPr>
        <p:spPr>
          <a:xfrm>
            <a:off x="15307056" y="572484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56%</a:t>
            </a:r>
            <a:endParaRPr b="1" sz="2600"/>
          </a:p>
        </p:txBody>
      </p:sp>
      <p:sp>
        <p:nvSpPr>
          <p:cNvPr id="207" name="Google Shape;207;p19"/>
          <p:cNvSpPr txBox="1"/>
          <p:nvPr/>
        </p:nvSpPr>
        <p:spPr>
          <a:xfrm>
            <a:off x="9509760" y="6456369"/>
            <a:ext cx="3566100" cy="73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2200"/>
              <a:t>Podcasts</a:t>
            </a:r>
            <a:endParaRPr sz="2200"/>
          </a:p>
        </p:txBody>
      </p:sp>
      <p:sp>
        <p:nvSpPr>
          <p:cNvPr id="208" name="Google Shape;208;p19"/>
          <p:cNvSpPr/>
          <p:nvPr/>
        </p:nvSpPr>
        <p:spPr>
          <a:xfrm>
            <a:off x="13167360" y="6502089"/>
            <a:ext cx="1134000" cy="6402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9" name="Google Shape;209;p19"/>
          <p:cNvSpPr txBox="1"/>
          <p:nvPr/>
        </p:nvSpPr>
        <p:spPr>
          <a:xfrm>
            <a:off x="14392656" y="6547809"/>
            <a:ext cx="1280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t>31%</a:t>
            </a:r>
            <a:endParaRPr b="1" sz="2600"/>
          </a:p>
        </p:txBody>
      </p:sp>
      <p:sp>
        <p:nvSpPr>
          <p:cNvPr id="210" name="Google Shape;210;p19"/>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555555"/>
                </a:solidFill>
              </a:rPr>
              <a:t>Fuente: Pew Research Center, “How Hispanic Americans Get Their News” (mar. 2024). Encuesta a adultos de EE.UU., sep.–oct. 2023.</a:t>
            </a:r>
            <a:endParaRPr>
              <a:solidFill>
                <a:srgbClr val="555555"/>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214" name="Shape 214"/>
        <p:cNvGrpSpPr/>
        <p:nvPr/>
      </p:nvGrpSpPr>
      <p:grpSpPr>
        <a:xfrm>
          <a:off x="0" y="0"/>
          <a:ext cx="0" cy="0"/>
          <a:chOff x="0" y="0"/>
          <a:chExt cx="0" cy="0"/>
        </a:xfrm>
      </p:grpSpPr>
      <p:sp>
        <p:nvSpPr>
          <p:cNvPr id="215" name="Google Shape;215;p20"/>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216" name="Google Shape;216;p20"/>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217" name="Google Shape;217;p20"/>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218" name="Google Shape;218;p20"/>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lang="en-US" sz="5000"/>
              <a:t>REDES SOCIALES E INFLUENCERS</a:t>
            </a:r>
            <a:endParaRPr b="1" i="0" sz="5000" u="none" cap="none" strike="noStrike"/>
          </a:p>
        </p:txBody>
      </p:sp>
      <p:sp>
        <p:nvSpPr>
          <p:cNvPr id="219" name="Google Shape;219;p20"/>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p>
        </p:txBody>
      </p:sp>
      <p:sp>
        <p:nvSpPr>
          <p:cNvPr id="220" name="Google Shape;220;p20"/>
          <p:cNvSpPr/>
          <p:nvPr/>
        </p:nvSpPr>
        <p:spPr>
          <a:xfrm>
            <a:off x="5175487" y="2630856"/>
            <a:ext cx="7772400" cy="201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1" name="Google Shape;221;p20"/>
          <p:cNvSpPr/>
          <p:nvPr/>
        </p:nvSpPr>
        <p:spPr>
          <a:xfrm>
            <a:off x="5102335" y="2557704"/>
            <a:ext cx="7772400" cy="2011800"/>
          </a:xfrm>
          <a:prstGeom prst="rect">
            <a:avLst/>
          </a:prstGeom>
          <a:solidFill>
            <a:srgbClr val="FFF2CC"/>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FFFF00"/>
              </a:highlight>
              <a:latin typeface="Calibri"/>
              <a:ea typeface="Calibri"/>
              <a:cs typeface="Calibri"/>
              <a:sym typeface="Calibri"/>
            </a:endParaRPr>
          </a:p>
        </p:txBody>
      </p:sp>
      <p:sp>
        <p:nvSpPr>
          <p:cNvPr id="222" name="Google Shape;222;p20"/>
          <p:cNvSpPr txBox="1"/>
          <p:nvPr/>
        </p:nvSpPr>
        <p:spPr>
          <a:xfrm>
            <a:off x="5330935" y="2694864"/>
            <a:ext cx="21945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30%</a:t>
            </a:r>
            <a:endParaRPr b="1" sz="4800">
              <a:solidFill>
                <a:srgbClr val="67057C"/>
              </a:solidFill>
            </a:endParaRPr>
          </a:p>
        </p:txBody>
      </p:sp>
      <p:sp>
        <p:nvSpPr>
          <p:cNvPr id="223" name="Google Shape;223;p20"/>
          <p:cNvSpPr txBox="1"/>
          <p:nvPr/>
        </p:nvSpPr>
        <p:spPr>
          <a:xfrm>
            <a:off x="7479775" y="2740584"/>
            <a:ext cx="5212200" cy="16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de los latinos se informa habitualmente a través de influencers de noticias, el grupo con la proporción más alta.</a:t>
            </a:r>
            <a:endParaRPr sz="2200"/>
          </a:p>
        </p:txBody>
      </p:sp>
      <p:sp>
        <p:nvSpPr>
          <p:cNvPr id="224" name="Google Shape;224;p20"/>
          <p:cNvSpPr/>
          <p:nvPr/>
        </p:nvSpPr>
        <p:spPr>
          <a:xfrm>
            <a:off x="1220685" y="5095074"/>
            <a:ext cx="7772400" cy="201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5" name="Google Shape;225;p20"/>
          <p:cNvSpPr/>
          <p:nvPr/>
        </p:nvSpPr>
        <p:spPr>
          <a:xfrm>
            <a:off x="1147533" y="5021922"/>
            <a:ext cx="7772400" cy="201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6" name="Google Shape;226;p20"/>
          <p:cNvSpPr txBox="1"/>
          <p:nvPr/>
        </p:nvSpPr>
        <p:spPr>
          <a:xfrm>
            <a:off x="1376133" y="5159082"/>
            <a:ext cx="21945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65%</a:t>
            </a:r>
            <a:endParaRPr b="1" sz="4800">
              <a:solidFill>
                <a:srgbClr val="67057C"/>
              </a:solidFill>
            </a:endParaRPr>
          </a:p>
        </p:txBody>
      </p:sp>
      <p:sp>
        <p:nvSpPr>
          <p:cNvPr id="227" name="Google Shape;227;p20"/>
          <p:cNvSpPr txBox="1"/>
          <p:nvPr/>
        </p:nvSpPr>
        <p:spPr>
          <a:xfrm>
            <a:off x="3524973" y="5204802"/>
            <a:ext cx="5212200" cy="16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de quienes siguen influencers de noticias dice que lo ayudaron a entender mejor la actualidad.</a:t>
            </a:r>
            <a:endParaRPr sz="2200"/>
          </a:p>
        </p:txBody>
      </p:sp>
      <p:sp>
        <p:nvSpPr>
          <p:cNvPr id="228" name="Google Shape;228;p20"/>
          <p:cNvSpPr/>
          <p:nvPr/>
        </p:nvSpPr>
        <p:spPr>
          <a:xfrm>
            <a:off x="9582812" y="5126053"/>
            <a:ext cx="7772400" cy="201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29" name="Google Shape;229;p20"/>
          <p:cNvSpPr/>
          <p:nvPr/>
        </p:nvSpPr>
        <p:spPr>
          <a:xfrm>
            <a:off x="9509660" y="5052901"/>
            <a:ext cx="7772400" cy="201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30" name="Google Shape;230;p20"/>
          <p:cNvSpPr txBox="1"/>
          <p:nvPr/>
        </p:nvSpPr>
        <p:spPr>
          <a:xfrm>
            <a:off x="9738260" y="5190061"/>
            <a:ext cx="21945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77%</a:t>
            </a:r>
            <a:endParaRPr b="1" sz="4800">
              <a:solidFill>
                <a:srgbClr val="67057C"/>
              </a:solidFill>
            </a:endParaRPr>
          </a:p>
        </p:txBody>
      </p:sp>
      <p:sp>
        <p:nvSpPr>
          <p:cNvPr id="231" name="Google Shape;231;p20"/>
          <p:cNvSpPr txBox="1"/>
          <p:nvPr/>
        </p:nvSpPr>
        <p:spPr>
          <a:xfrm>
            <a:off x="11887100" y="5235781"/>
            <a:ext cx="5212200" cy="169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de los influencers de noticias más populares nunca trabajó en un medio periodístico.</a:t>
            </a:r>
            <a:endParaRPr sz="2200"/>
          </a:p>
        </p:txBody>
      </p:sp>
      <p:sp>
        <p:nvSpPr>
          <p:cNvPr id="232" name="Google Shape;232;p20"/>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555555"/>
                </a:solidFill>
              </a:rPr>
              <a:t>Fuentes: Pew Research Center, “Social Media and News Fact Sheet” y su apéndice demográfico (sep. 2025), “America’s News Influencers” (nov. 2024) y “Key facts about U.S. Latinos” (oct. 2025).</a:t>
            </a:r>
            <a:endParaRPr>
              <a:solidFill>
                <a:srgbClr val="555555"/>
              </a:solidFill>
            </a:endParaRPr>
          </a:p>
        </p:txBody>
      </p:sp>
      <p:sp>
        <p:nvSpPr>
          <p:cNvPr id="233" name="Google Shape;233;p20"/>
          <p:cNvSpPr txBox="1"/>
          <p:nvPr/>
        </p:nvSpPr>
        <p:spPr>
          <a:xfrm>
            <a:off x="548640" y="8915400"/>
            <a:ext cx="89610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555555"/>
                </a:solidFill>
              </a:rPr>
              <a:t>Como referencia: los latinos son 1 de cada 5 personas en EE.UU.</a:t>
            </a:r>
            <a:endParaRPr sz="1600">
              <a:solidFill>
                <a:srgbClr val="555555"/>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237" name="Shape 237"/>
        <p:cNvGrpSpPr/>
        <p:nvPr/>
      </p:nvGrpSpPr>
      <p:grpSpPr>
        <a:xfrm>
          <a:off x="0" y="0"/>
          <a:ext cx="0" cy="0"/>
          <a:chOff x="0" y="0"/>
          <a:chExt cx="0" cy="0"/>
        </a:xfrm>
      </p:grpSpPr>
      <p:sp>
        <p:nvSpPr>
          <p:cNvPr id="238" name="Google Shape;238;p2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239" name="Google Shape;239;p2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240" name="Google Shape;240;p21"/>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241" name="Google Shape;241;p21"/>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lang="en-US" sz="5000"/>
              <a:t>EN QUÉ IDIOMA SE INFORMAN</a:t>
            </a:r>
            <a:endParaRPr b="1" i="0" sz="5000" u="none" cap="none" strike="noStrike"/>
          </a:p>
        </p:txBody>
      </p:sp>
      <p:sp>
        <p:nvSpPr>
          <p:cNvPr id="242" name="Google Shape;242;p21"/>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t>La mayoría se informa en inglés. La gran diferencia está entre nacidos en EE.UU. e inmigrantes.</a:t>
            </a:r>
            <a:endParaRPr sz="2800"/>
          </a:p>
        </p:txBody>
      </p:sp>
      <p:sp>
        <p:nvSpPr>
          <p:cNvPr id="243" name="Google Shape;243;p21"/>
          <p:cNvSpPr/>
          <p:nvPr/>
        </p:nvSpPr>
        <p:spPr>
          <a:xfrm>
            <a:off x="4206240" y="2926080"/>
            <a:ext cx="292500" cy="292500"/>
          </a:xfrm>
          <a:prstGeom prst="rect">
            <a:avLst/>
          </a:prstGeom>
          <a:solidFill>
            <a:srgbClr val="2B2B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4" name="Google Shape;244;p21"/>
          <p:cNvSpPr txBox="1"/>
          <p:nvPr/>
        </p:nvSpPr>
        <p:spPr>
          <a:xfrm>
            <a:off x="4572000" y="2770632"/>
            <a:ext cx="2926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Mayormente en inglés</a:t>
            </a:r>
            <a:endParaRPr sz="2000"/>
          </a:p>
        </p:txBody>
      </p:sp>
      <p:sp>
        <p:nvSpPr>
          <p:cNvPr id="245" name="Google Shape;245;p21"/>
          <p:cNvSpPr/>
          <p:nvPr/>
        </p:nvSpPr>
        <p:spPr>
          <a:xfrm>
            <a:off x="7498080" y="2926080"/>
            <a:ext cx="292500" cy="2925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6" name="Google Shape;246;p21"/>
          <p:cNvSpPr txBox="1"/>
          <p:nvPr/>
        </p:nvSpPr>
        <p:spPr>
          <a:xfrm>
            <a:off x="7863840" y="2770632"/>
            <a:ext cx="2926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En ambos por igual</a:t>
            </a:r>
            <a:endParaRPr sz="2000"/>
          </a:p>
        </p:txBody>
      </p:sp>
      <p:sp>
        <p:nvSpPr>
          <p:cNvPr id="247" name="Google Shape;247;p21"/>
          <p:cNvSpPr/>
          <p:nvPr/>
        </p:nvSpPr>
        <p:spPr>
          <a:xfrm>
            <a:off x="10789920" y="2926080"/>
            <a:ext cx="292500" cy="292500"/>
          </a:xfrm>
          <a:prstGeom prst="rect">
            <a:avLst/>
          </a:prstGeom>
          <a:solidFill>
            <a:srgbClr val="67057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48" name="Google Shape;248;p21"/>
          <p:cNvSpPr txBox="1"/>
          <p:nvPr/>
        </p:nvSpPr>
        <p:spPr>
          <a:xfrm>
            <a:off x="11155680" y="2770632"/>
            <a:ext cx="2926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t>Mayormente en español</a:t>
            </a:r>
            <a:endParaRPr sz="2000"/>
          </a:p>
        </p:txBody>
      </p:sp>
      <p:sp>
        <p:nvSpPr>
          <p:cNvPr id="249" name="Google Shape;249;p21"/>
          <p:cNvSpPr txBox="1"/>
          <p:nvPr/>
        </p:nvSpPr>
        <p:spPr>
          <a:xfrm>
            <a:off x="548640" y="3817620"/>
            <a:ext cx="3566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a:t>Todos los latinos</a:t>
            </a:r>
            <a:endParaRPr b="1" sz="2400"/>
          </a:p>
        </p:txBody>
      </p:sp>
      <p:sp>
        <p:nvSpPr>
          <p:cNvPr id="250" name="Google Shape;250;p21"/>
          <p:cNvSpPr/>
          <p:nvPr/>
        </p:nvSpPr>
        <p:spPr>
          <a:xfrm>
            <a:off x="4206240" y="3657600"/>
            <a:ext cx="5332800" cy="868800"/>
          </a:xfrm>
          <a:prstGeom prst="rect">
            <a:avLst/>
          </a:prstGeom>
          <a:solidFill>
            <a:srgbClr val="2B2B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1" name="Google Shape;251;p21"/>
          <p:cNvSpPr txBox="1"/>
          <p:nvPr/>
        </p:nvSpPr>
        <p:spPr>
          <a:xfrm>
            <a:off x="4206240" y="3817620"/>
            <a:ext cx="53328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FFFFF"/>
                </a:solidFill>
              </a:rPr>
              <a:t>54%</a:t>
            </a:r>
            <a:endParaRPr b="1" sz="2400">
              <a:solidFill>
                <a:srgbClr val="FFFFFF"/>
              </a:solidFill>
            </a:endParaRPr>
          </a:p>
        </p:txBody>
      </p:sp>
      <p:sp>
        <p:nvSpPr>
          <p:cNvPr id="252" name="Google Shape;252;p21"/>
          <p:cNvSpPr/>
          <p:nvPr/>
        </p:nvSpPr>
        <p:spPr>
          <a:xfrm>
            <a:off x="9539021" y="3657600"/>
            <a:ext cx="2271300" cy="8688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3" name="Google Shape;253;p21"/>
          <p:cNvSpPr txBox="1"/>
          <p:nvPr/>
        </p:nvSpPr>
        <p:spPr>
          <a:xfrm>
            <a:off x="9539021" y="3817620"/>
            <a:ext cx="22713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t>23%</a:t>
            </a:r>
            <a:endParaRPr b="1" sz="2400"/>
          </a:p>
        </p:txBody>
      </p:sp>
      <p:sp>
        <p:nvSpPr>
          <p:cNvPr id="254" name="Google Shape;254;p21"/>
          <p:cNvSpPr/>
          <p:nvPr/>
        </p:nvSpPr>
        <p:spPr>
          <a:xfrm>
            <a:off x="11810390" y="3657600"/>
            <a:ext cx="2073900" cy="868800"/>
          </a:xfrm>
          <a:prstGeom prst="rect">
            <a:avLst/>
          </a:prstGeom>
          <a:solidFill>
            <a:srgbClr val="67057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5" name="Google Shape;255;p21"/>
          <p:cNvSpPr txBox="1"/>
          <p:nvPr/>
        </p:nvSpPr>
        <p:spPr>
          <a:xfrm>
            <a:off x="11810390" y="3817620"/>
            <a:ext cx="20739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FFFFF"/>
                </a:solidFill>
              </a:rPr>
              <a:t>21%</a:t>
            </a:r>
            <a:endParaRPr b="1" sz="2400">
              <a:solidFill>
                <a:srgbClr val="FFFFFF"/>
              </a:solidFill>
            </a:endParaRPr>
          </a:p>
        </p:txBody>
      </p:sp>
      <p:sp>
        <p:nvSpPr>
          <p:cNvPr id="256" name="Google Shape;256;p21"/>
          <p:cNvSpPr txBox="1"/>
          <p:nvPr/>
        </p:nvSpPr>
        <p:spPr>
          <a:xfrm>
            <a:off x="548640" y="4960620"/>
            <a:ext cx="3566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Nacidos en EE.UU.</a:t>
            </a:r>
            <a:endParaRPr sz="2400"/>
          </a:p>
        </p:txBody>
      </p:sp>
      <p:sp>
        <p:nvSpPr>
          <p:cNvPr id="257" name="Google Shape;257;p21"/>
          <p:cNvSpPr/>
          <p:nvPr/>
        </p:nvSpPr>
        <p:spPr>
          <a:xfrm>
            <a:off x="4206240" y="4800600"/>
            <a:ext cx="7999200" cy="868800"/>
          </a:xfrm>
          <a:prstGeom prst="rect">
            <a:avLst/>
          </a:prstGeom>
          <a:solidFill>
            <a:srgbClr val="2B2B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8" name="Google Shape;258;p21"/>
          <p:cNvSpPr txBox="1"/>
          <p:nvPr/>
        </p:nvSpPr>
        <p:spPr>
          <a:xfrm>
            <a:off x="4206240" y="4960620"/>
            <a:ext cx="79992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FFFFF"/>
                </a:solidFill>
              </a:rPr>
              <a:t>81%</a:t>
            </a:r>
            <a:endParaRPr b="1" sz="2400">
              <a:solidFill>
                <a:srgbClr val="FFFFFF"/>
              </a:solidFill>
            </a:endParaRPr>
          </a:p>
        </p:txBody>
      </p:sp>
      <p:sp>
        <p:nvSpPr>
          <p:cNvPr id="259" name="Google Shape;259;p21"/>
          <p:cNvSpPr/>
          <p:nvPr/>
        </p:nvSpPr>
        <p:spPr>
          <a:xfrm>
            <a:off x="12205411" y="4800600"/>
            <a:ext cx="1580100" cy="8688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0" name="Google Shape;260;p21"/>
          <p:cNvSpPr txBox="1"/>
          <p:nvPr/>
        </p:nvSpPr>
        <p:spPr>
          <a:xfrm>
            <a:off x="12205411" y="4960620"/>
            <a:ext cx="15801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t>16%</a:t>
            </a:r>
            <a:endParaRPr b="1" sz="2400"/>
          </a:p>
        </p:txBody>
      </p:sp>
      <p:sp>
        <p:nvSpPr>
          <p:cNvPr id="261" name="Google Shape;261;p21"/>
          <p:cNvSpPr/>
          <p:nvPr/>
        </p:nvSpPr>
        <p:spPr>
          <a:xfrm>
            <a:off x="13785494" y="4800600"/>
            <a:ext cx="197400" cy="868800"/>
          </a:xfrm>
          <a:prstGeom prst="rect">
            <a:avLst/>
          </a:prstGeom>
          <a:solidFill>
            <a:srgbClr val="67057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2" name="Google Shape;262;p21"/>
          <p:cNvSpPr txBox="1"/>
          <p:nvPr/>
        </p:nvSpPr>
        <p:spPr>
          <a:xfrm>
            <a:off x="548640" y="6103620"/>
            <a:ext cx="35661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t>Inmigrantes</a:t>
            </a:r>
            <a:endParaRPr sz="2400"/>
          </a:p>
        </p:txBody>
      </p:sp>
      <p:sp>
        <p:nvSpPr>
          <p:cNvPr id="263" name="Google Shape;263;p21"/>
          <p:cNvSpPr/>
          <p:nvPr/>
        </p:nvSpPr>
        <p:spPr>
          <a:xfrm>
            <a:off x="4206240" y="5943600"/>
            <a:ext cx="2567700" cy="868800"/>
          </a:xfrm>
          <a:prstGeom prst="rect">
            <a:avLst/>
          </a:prstGeom>
          <a:solidFill>
            <a:srgbClr val="2B2B2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4" name="Google Shape;264;p21"/>
          <p:cNvSpPr txBox="1"/>
          <p:nvPr/>
        </p:nvSpPr>
        <p:spPr>
          <a:xfrm>
            <a:off x="4206240" y="6103620"/>
            <a:ext cx="25677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FFFFF"/>
                </a:solidFill>
              </a:rPr>
              <a:t>26%</a:t>
            </a:r>
            <a:endParaRPr b="1" sz="2400">
              <a:solidFill>
                <a:srgbClr val="FFFFFF"/>
              </a:solidFill>
            </a:endParaRPr>
          </a:p>
        </p:txBody>
      </p:sp>
      <p:sp>
        <p:nvSpPr>
          <p:cNvPr id="265" name="Google Shape;265;p21"/>
          <p:cNvSpPr/>
          <p:nvPr/>
        </p:nvSpPr>
        <p:spPr>
          <a:xfrm>
            <a:off x="6773875" y="5943600"/>
            <a:ext cx="3061500" cy="868800"/>
          </a:xfrm>
          <a:prstGeom prst="rect">
            <a:avLst/>
          </a:prstGeom>
          <a:solidFill>
            <a:srgbClr val="D8BFD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6" name="Google Shape;266;p21"/>
          <p:cNvSpPr txBox="1"/>
          <p:nvPr/>
        </p:nvSpPr>
        <p:spPr>
          <a:xfrm>
            <a:off x="6773875" y="6103620"/>
            <a:ext cx="30615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t>31%</a:t>
            </a:r>
            <a:endParaRPr b="1" sz="2400"/>
          </a:p>
        </p:txBody>
      </p:sp>
      <p:sp>
        <p:nvSpPr>
          <p:cNvPr id="267" name="Google Shape;267;p21"/>
          <p:cNvSpPr/>
          <p:nvPr/>
        </p:nvSpPr>
        <p:spPr>
          <a:xfrm>
            <a:off x="9835286" y="5943600"/>
            <a:ext cx="4049100" cy="868800"/>
          </a:xfrm>
          <a:prstGeom prst="rect">
            <a:avLst/>
          </a:prstGeom>
          <a:solidFill>
            <a:srgbClr val="67057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68" name="Google Shape;268;p21"/>
          <p:cNvSpPr txBox="1"/>
          <p:nvPr/>
        </p:nvSpPr>
        <p:spPr>
          <a:xfrm>
            <a:off x="9835286" y="6103620"/>
            <a:ext cx="4049100" cy="54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2400">
                <a:solidFill>
                  <a:srgbClr val="FFFFFF"/>
                </a:solidFill>
              </a:rPr>
              <a:t>41%</a:t>
            </a:r>
            <a:endParaRPr b="1" sz="2400">
              <a:solidFill>
                <a:srgbClr val="FFFFFF"/>
              </a:solidFill>
            </a:endParaRPr>
          </a:p>
        </p:txBody>
      </p:sp>
      <p:sp>
        <p:nvSpPr>
          <p:cNvPr id="269" name="Google Shape;269;p21"/>
          <p:cNvSpPr/>
          <p:nvPr/>
        </p:nvSpPr>
        <p:spPr>
          <a:xfrm>
            <a:off x="621792" y="7342632"/>
            <a:ext cx="8229600" cy="1965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0" name="Google Shape;270;p21"/>
          <p:cNvSpPr/>
          <p:nvPr/>
        </p:nvSpPr>
        <p:spPr>
          <a:xfrm>
            <a:off x="548640" y="7269480"/>
            <a:ext cx="8229600" cy="19659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1" name="Google Shape;271;p21"/>
          <p:cNvSpPr txBox="1"/>
          <p:nvPr/>
        </p:nvSpPr>
        <p:spPr>
          <a:xfrm>
            <a:off x="822960" y="7406640"/>
            <a:ext cx="7772400" cy="17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51% prefiere informarse en inglés, 24% en español y 23% no tiene preferencia.</a:t>
            </a:r>
            <a:endParaRPr sz="2200"/>
          </a:p>
        </p:txBody>
      </p:sp>
      <p:sp>
        <p:nvSpPr>
          <p:cNvPr id="272" name="Google Shape;272;p21"/>
          <p:cNvSpPr/>
          <p:nvPr/>
        </p:nvSpPr>
        <p:spPr>
          <a:xfrm>
            <a:off x="9582912" y="7342632"/>
            <a:ext cx="8229600" cy="19659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3" name="Google Shape;273;p21"/>
          <p:cNvSpPr/>
          <p:nvPr/>
        </p:nvSpPr>
        <p:spPr>
          <a:xfrm>
            <a:off x="9509760" y="7269480"/>
            <a:ext cx="8229600" cy="19659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4" name="Google Shape;274;p21"/>
          <p:cNvSpPr txBox="1"/>
          <p:nvPr/>
        </p:nvSpPr>
        <p:spPr>
          <a:xfrm>
            <a:off x="9784080" y="7406640"/>
            <a:ext cx="7772400" cy="173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2 de cada 3 latinos pueden leer en español, pero solo 21% elige informarse en ese idioma.</a:t>
            </a:r>
            <a:endParaRPr sz="2200"/>
          </a:p>
        </p:txBody>
      </p:sp>
      <p:sp>
        <p:nvSpPr>
          <p:cNvPr id="275" name="Google Shape;275;p21"/>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555555"/>
                </a:solidFill>
              </a:rPr>
              <a:t>Fuente: Pew Research Center, “How Hispanic Americans Get Their News” (mar. 2024). Encuesta Nacional de Latinos, nov. 2023.</a:t>
            </a:r>
            <a:endParaRPr>
              <a:solidFill>
                <a:srgbClr val="55555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279" name="Shape 279"/>
        <p:cNvGrpSpPr/>
        <p:nvPr/>
      </p:nvGrpSpPr>
      <p:grpSpPr>
        <a:xfrm>
          <a:off x="0" y="0"/>
          <a:ext cx="0" cy="0"/>
          <a:chOff x="0" y="0"/>
          <a:chExt cx="0" cy="0"/>
        </a:xfrm>
      </p:grpSpPr>
      <p:sp>
        <p:nvSpPr>
          <p:cNvPr id="280" name="Google Shape;280;p22"/>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281" name="Google Shape;281;p22"/>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282" name="Google Shape;282;p22"/>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283" name="Google Shape;283;p22"/>
          <p:cNvSpPr txBox="1"/>
          <p:nvPr/>
        </p:nvSpPr>
        <p:spPr>
          <a:xfrm>
            <a:off x="155419" y="1142209"/>
            <a:ext cx="14374200" cy="844500"/>
          </a:xfrm>
          <a:prstGeom prst="rect">
            <a:avLst/>
          </a:prstGeom>
          <a:noFill/>
          <a:ln>
            <a:noFill/>
          </a:ln>
        </p:spPr>
        <p:txBody>
          <a:bodyPr anchorCtr="0" anchor="t" bIns="0" lIns="0" spcFirstLastPara="1" rIns="0" wrap="square" tIns="0">
            <a:noAutofit/>
          </a:bodyPr>
          <a:lstStyle/>
          <a:p>
            <a:pPr indent="0" lvl="0" marL="0" marR="0" rtl="0" algn="l">
              <a:lnSpc>
                <a:spcPct val="140008"/>
              </a:lnSpc>
              <a:spcBef>
                <a:spcPts val="0"/>
              </a:spcBef>
              <a:spcAft>
                <a:spcPts val="0"/>
              </a:spcAft>
              <a:buClr>
                <a:srgbClr val="000000"/>
              </a:buClr>
              <a:buSzPts val="4999"/>
              <a:buFont typeface="Arial"/>
              <a:buNone/>
            </a:pPr>
            <a:r>
              <a:rPr b="1" lang="en-US" sz="5000"/>
              <a:t>ESPAÑOL Y SPANGLISH</a:t>
            </a:r>
            <a:endParaRPr b="1" i="0" sz="5000" u="none" cap="none" strike="noStrike"/>
          </a:p>
        </p:txBody>
      </p:sp>
      <p:sp>
        <p:nvSpPr>
          <p:cNvPr id="284" name="Google Shape;284;p22"/>
          <p:cNvSpPr txBox="1"/>
          <p:nvPr/>
        </p:nvSpPr>
        <p:spPr>
          <a:xfrm>
            <a:off x="155448" y="2011680"/>
            <a:ext cx="17739300" cy="5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800"/>
              <a:t>El español sigue siendo parte de la identidad, aunque se pierde entre generaciones.</a:t>
            </a:r>
            <a:endParaRPr sz="2800"/>
          </a:p>
        </p:txBody>
      </p:sp>
      <p:sp>
        <p:nvSpPr>
          <p:cNvPr id="285" name="Google Shape;285;p22"/>
          <p:cNvSpPr/>
          <p:nvPr/>
        </p:nvSpPr>
        <p:spPr>
          <a:xfrm>
            <a:off x="621792" y="290779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6" name="Google Shape;286;p22"/>
          <p:cNvSpPr/>
          <p:nvPr/>
        </p:nvSpPr>
        <p:spPr>
          <a:xfrm>
            <a:off x="548640" y="283464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7" name="Google Shape;287;p22"/>
          <p:cNvSpPr txBox="1"/>
          <p:nvPr/>
        </p:nvSpPr>
        <p:spPr>
          <a:xfrm>
            <a:off x="822960" y="3063240"/>
            <a:ext cx="49377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75%</a:t>
            </a:r>
            <a:endParaRPr b="1" sz="4800">
              <a:solidFill>
                <a:srgbClr val="67057C"/>
              </a:solidFill>
            </a:endParaRPr>
          </a:p>
        </p:txBody>
      </p:sp>
      <p:sp>
        <p:nvSpPr>
          <p:cNvPr id="288" name="Google Shape;288;p22"/>
          <p:cNvSpPr txBox="1"/>
          <p:nvPr/>
        </p:nvSpPr>
        <p:spPr>
          <a:xfrm>
            <a:off x="822960" y="4069080"/>
            <a:ext cx="4937700" cy="16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puede mantener una conversación en español. Entre nietos de inmigrantes o más, solo 34%.</a:t>
            </a:r>
            <a:endParaRPr sz="2200"/>
          </a:p>
        </p:txBody>
      </p:sp>
      <p:sp>
        <p:nvSpPr>
          <p:cNvPr id="289" name="Google Shape;289;p22"/>
          <p:cNvSpPr/>
          <p:nvPr/>
        </p:nvSpPr>
        <p:spPr>
          <a:xfrm>
            <a:off x="6473952" y="290779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0" name="Google Shape;290;p22"/>
          <p:cNvSpPr/>
          <p:nvPr/>
        </p:nvSpPr>
        <p:spPr>
          <a:xfrm>
            <a:off x="6400800" y="283464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1" name="Google Shape;291;p22"/>
          <p:cNvSpPr txBox="1"/>
          <p:nvPr/>
        </p:nvSpPr>
        <p:spPr>
          <a:xfrm>
            <a:off x="6675120" y="3063240"/>
            <a:ext cx="49377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63%</a:t>
            </a:r>
            <a:endParaRPr b="1" sz="4800">
              <a:solidFill>
                <a:srgbClr val="67057C"/>
              </a:solidFill>
            </a:endParaRPr>
          </a:p>
        </p:txBody>
      </p:sp>
      <p:sp>
        <p:nvSpPr>
          <p:cNvPr id="292" name="Google Shape;292;p22"/>
          <p:cNvSpPr txBox="1"/>
          <p:nvPr/>
        </p:nvSpPr>
        <p:spPr>
          <a:xfrm>
            <a:off x="6675120" y="4069080"/>
            <a:ext cx="4937700" cy="16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usa spanglish al menos a veces. Entre los hijos de inmigrantes, 72%.</a:t>
            </a:r>
            <a:endParaRPr sz="2200"/>
          </a:p>
        </p:txBody>
      </p:sp>
      <p:sp>
        <p:nvSpPr>
          <p:cNvPr id="293" name="Google Shape;293;p22"/>
          <p:cNvSpPr/>
          <p:nvPr/>
        </p:nvSpPr>
        <p:spPr>
          <a:xfrm>
            <a:off x="12326112" y="290779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4" name="Google Shape;294;p22"/>
          <p:cNvSpPr/>
          <p:nvPr/>
        </p:nvSpPr>
        <p:spPr>
          <a:xfrm>
            <a:off x="12252960" y="283464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5" name="Google Shape;295;p22"/>
          <p:cNvSpPr txBox="1"/>
          <p:nvPr/>
        </p:nvSpPr>
        <p:spPr>
          <a:xfrm>
            <a:off x="12527280" y="3063240"/>
            <a:ext cx="49377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68%</a:t>
            </a:r>
            <a:endParaRPr b="1" sz="4800">
              <a:solidFill>
                <a:srgbClr val="67057C"/>
              </a:solidFill>
            </a:endParaRPr>
          </a:p>
        </p:txBody>
      </p:sp>
      <p:sp>
        <p:nvSpPr>
          <p:cNvPr id="296" name="Google Shape;296;p22"/>
          <p:cNvSpPr txBox="1"/>
          <p:nvPr/>
        </p:nvSpPr>
        <p:spPr>
          <a:xfrm>
            <a:off x="12527280" y="4069080"/>
            <a:ext cx="4937700" cy="16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habla español en casa. En el año 2000 era 78%.</a:t>
            </a:r>
            <a:endParaRPr sz="2200"/>
          </a:p>
        </p:txBody>
      </p:sp>
      <p:sp>
        <p:nvSpPr>
          <p:cNvPr id="297" name="Google Shape;297;p22"/>
          <p:cNvSpPr/>
          <p:nvPr/>
        </p:nvSpPr>
        <p:spPr>
          <a:xfrm>
            <a:off x="621792" y="619963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8" name="Google Shape;298;p22"/>
          <p:cNvSpPr/>
          <p:nvPr/>
        </p:nvSpPr>
        <p:spPr>
          <a:xfrm>
            <a:off x="548640" y="612648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9" name="Google Shape;299;p22"/>
          <p:cNvSpPr txBox="1"/>
          <p:nvPr/>
        </p:nvSpPr>
        <p:spPr>
          <a:xfrm>
            <a:off x="822960" y="6355080"/>
            <a:ext cx="49377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78%</a:t>
            </a:r>
            <a:endParaRPr b="1" sz="4800">
              <a:solidFill>
                <a:srgbClr val="67057C"/>
              </a:solidFill>
            </a:endParaRPr>
          </a:p>
        </p:txBody>
      </p:sp>
      <p:sp>
        <p:nvSpPr>
          <p:cNvPr id="300" name="Google Shape;300;p22"/>
          <p:cNvSpPr txBox="1"/>
          <p:nvPr/>
        </p:nvSpPr>
        <p:spPr>
          <a:xfrm>
            <a:off x="822960" y="7360920"/>
            <a:ext cx="4937700" cy="16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cree que no hace falta hablar español para ser latino.</a:t>
            </a:r>
            <a:endParaRPr sz="2200"/>
          </a:p>
        </p:txBody>
      </p:sp>
      <p:sp>
        <p:nvSpPr>
          <p:cNvPr id="301" name="Google Shape;301;p22"/>
          <p:cNvSpPr/>
          <p:nvPr/>
        </p:nvSpPr>
        <p:spPr>
          <a:xfrm>
            <a:off x="6473952" y="619963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2" name="Google Shape;302;p22"/>
          <p:cNvSpPr/>
          <p:nvPr/>
        </p:nvSpPr>
        <p:spPr>
          <a:xfrm>
            <a:off x="6400800" y="612648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3" name="Google Shape;303;p22"/>
          <p:cNvSpPr txBox="1"/>
          <p:nvPr/>
        </p:nvSpPr>
        <p:spPr>
          <a:xfrm>
            <a:off x="6675120" y="6355080"/>
            <a:ext cx="49377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54%</a:t>
            </a:r>
            <a:endParaRPr b="1" sz="4800">
              <a:solidFill>
                <a:srgbClr val="67057C"/>
              </a:solidFill>
            </a:endParaRPr>
          </a:p>
        </p:txBody>
      </p:sp>
      <p:sp>
        <p:nvSpPr>
          <p:cNvPr id="304" name="Google Shape;304;p22"/>
          <p:cNvSpPr txBox="1"/>
          <p:nvPr/>
        </p:nvSpPr>
        <p:spPr>
          <a:xfrm>
            <a:off x="6675120" y="7360920"/>
            <a:ext cx="4937700" cy="16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de los latinos que no hablan español fue criticado por otro latino por eso.</a:t>
            </a:r>
            <a:endParaRPr sz="2200"/>
          </a:p>
        </p:txBody>
      </p:sp>
      <p:sp>
        <p:nvSpPr>
          <p:cNvPr id="305" name="Google Shape;305;p22"/>
          <p:cNvSpPr/>
          <p:nvPr/>
        </p:nvSpPr>
        <p:spPr>
          <a:xfrm>
            <a:off x="12326112" y="6199632"/>
            <a:ext cx="5486400" cy="29718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6" name="Google Shape;306;p22"/>
          <p:cNvSpPr/>
          <p:nvPr/>
        </p:nvSpPr>
        <p:spPr>
          <a:xfrm>
            <a:off x="12252960" y="6126480"/>
            <a:ext cx="5486400" cy="2971800"/>
          </a:xfrm>
          <a:prstGeom prst="rect">
            <a:avLst/>
          </a:prstGeom>
          <a:solidFill>
            <a:srgbClr val="FFFFFF"/>
          </a:solidFill>
          <a:ln cap="flat" cmpd="sng" w="317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07" name="Google Shape;307;p22"/>
          <p:cNvSpPr txBox="1"/>
          <p:nvPr/>
        </p:nvSpPr>
        <p:spPr>
          <a:xfrm>
            <a:off x="12527280" y="6355080"/>
            <a:ext cx="4937700" cy="10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4800">
                <a:solidFill>
                  <a:srgbClr val="67057C"/>
                </a:solidFill>
              </a:rPr>
              <a:t>85%</a:t>
            </a:r>
            <a:endParaRPr b="1" sz="4800">
              <a:solidFill>
                <a:srgbClr val="67057C"/>
              </a:solidFill>
            </a:endParaRPr>
          </a:p>
        </p:txBody>
      </p:sp>
      <p:sp>
        <p:nvSpPr>
          <p:cNvPr id="308" name="Google Shape;308;p22"/>
          <p:cNvSpPr txBox="1"/>
          <p:nvPr/>
        </p:nvSpPr>
        <p:spPr>
          <a:xfrm>
            <a:off x="12527280" y="7360920"/>
            <a:ext cx="4937700" cy="16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t>cree que es importante que las próximas generaciones hablen español.</a:t>
            </a:r>
            <a:endParaRPr sz="2200"/>
          </a:p>
        </p:txBody>
      </p:sp>
      <p:sp>
        <p:nvSpPr>
          <p:cNvPr id="309" name="Google Shape;309;p22"/>
          <p:cNvSpPr txBox="1"/>
          <p:nvPr/>
        </p:nvSpPr>
        <p:spPr>
          <a:xfrm>
            <a:off x="548640" y="9555480"/>
            <a:ext cx="17190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555555"/>
                </a:solidFill>
              </a:rPr>
              <a:t>Fuentes: Pew Research Center, “Latinos’ Views of and Experiences With the Spanish Language” (sep. 2023) y “Key facts about U.S. Latinos” (oct. 2025).</a:t>
            </a:r>
            <a:endParaRPr>
              <a:solidFill>
                <a:srgbClr val="555555"/>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13" name="Shape 313"/>
        <p:cNvGrpSpPr/>
        <p:nvPr/>
      </p:nvGrpSpPr>
      <p:grpSpPr>
        <a:xfrm>
          <a:off x="0" y="0"/>
          <a:ext cx="0" cy="0"/>
          <a:chOff x="0" y="0"/>
          <a:chExt cx="0" cy="0"/>
        </a:xfrm>
      </p:grpSpPr>
      <p:sp>
        <p:nvSpPr>
          <p:cNvPr id="314" name="Google Shape;314;p2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15" name="Google Shape;315;p2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316" name="Google Shape;316;p23"/>
          <p:cNvGrpSpPr/>
          <p:nvPr/>
        </p:nvGrpSpPr>
        <p:grpSpPr>
          <a:xfrm>
            <a:off x="-3" y="1061244"/>
            <a:ext cx="18288000" cy="1450467"/>
            <a:chOff x="63500" y="63500"/>
            <a:chExt cx="18288000" cy="1450467"/>
          </a:xfrm>
        </p:grpSpPr>
        <p:sp>
          <p:nvSpPr>
            <p:cNvPr id="317" name="Google Shape;317;p23"/>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sp>
        <p:sp>
          <p:nvSpPr>
            <p:cNvPr id="318" name="Google Shape;318;p23"/>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19" name="Google Shape;319;p23"/>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sp>
      </p:grpSp>
      <p:sp>
        <p:nvSpPr>
          <p:cNvPr id="320" name="Google Shape;320;p23"/>
          <p:cNvSpPr txBox="1"/>
          <p:nvPr/>
        </p:nvSpPr>
        <p:spPr>
          <a:xfrm>
            <a:off x="1961699" y="4170625"/>
            <a:ext cx="14364600" cy="24624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999"/>
              <a:buFont typeface="Arial"/>
              <a:buNone/>
            </a:pPr>
            <a:r>
              <a:rPr b="1" lang="en-US" sz="7999"/>
              <a:t>CÓMO ENCONTRAR BUENA INFORMACIÓN</a:t>
            </a:r>
            <a:endParaRPr b="1" i="0" sz="100" u="none" cap="none" strike="noStrike">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24" name="Shape 324"/>
        <p:cNvGrpSpPr/>
        <p:nvPr/>
      </p:nvGrpSpPr>
      <p:grpSpPr>
        <a:xfrm>
          <a:off x="0" y="0"/>
          <a:ext cx="0" cy="0"/>
          <a:chOff x="0" y="0"/>
          <a:chExt cx="0" cy="0"/>
        </a:xfrm>
      </p:grpSpPr>
      <p:sp>
        <p:nvSpPr>
          <p:cNvPr id="325" name="Google Shape;325;p24"/>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26" name="Google Shape;326;p24"/>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327" name="Google Shape;327;p24"/>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28" name="Google Shape;328;p24"/>
          <p:cNvSpPr txBox="1"/>
          <p:nvPr/>
        </p:nvSpPr>
        <p:spPr>
          <a:xfrm>
            <a:off x="333527" y="1542188"/>
            <a:ext cx="17801100" cy="769500"/>
          </a:xfrm>
          <a:prstGeom prst="rect">
            <a:avLst/>
          </a:prstGeom>
          <a:noFill/>
          <a:ln>
            <a:noFill/>
          </a:ln>
        </p:spPr>
        <p:txBody>
          <a:bodyPr anchorCtr="0" anchor="t" bIns="0" lIns="0" spcFirstLastPara="1" rIns="0" wrap="square" tIns="0">
            <a:spAutoFit/>
          </a:bodyPr>
          <a:lstStyle/>
          <a:p>
            <a:pPr indent="0" lvl="0" marL="0" marR="0" rtl="0" algn="l">
              <a:lnSpc>
                <a:spcPct val="145809"/>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BUSCAR BUENAS FUENTES DE INFORMACIÓN</a:t>
            </a:r>
            <a:endParaRPr b="0" i="0" sz="1400" u="sng" cap="none" strike="noStrike">
              <a:solidFill>
                <a:srgbClr val="000000"/>
              </a:solidFill>
              <a:latin typeface="Arial"/>
              <a:ea typeface="Arial"/>
              <a:cs typeface="Arial"/>
              <a:sym typeface="Arial"/>
            </a:endParaRPr>
          </a:p>
        </p:txBody>
      </p:sp>
      <p:sp>
        <p:nvSpPr>
          <p:cNvPr id="329" name="Google Shape;329;p24"/>
          <p:cNvSpPr txBox="1"/>
          <p:nvPr/>
        </p:nvSpPr>
        <p:spPr>
          <a:xfrm>
            <a:off x="7862173" y="2172091"/>
            <a:ext cx="113400" cy="461700"/>
          </a:xfrm>
          <a:prstGeom prst="rect">
            <a:avLst/>
          </a:prstGeom>
          <a:noFill/>
          <a:ln>
            <a:noFill/>
          </a:ln>
        </p:spPr>
        <p:txBody>
          <a:bodyPr anchorCtr="0" anchor="t" bIns="0" lIns="0" spcFirstLastPara="1" rIns="0" wrap="square" tIns="0">
            <a:spAutoFit/>
          </a:bodyPr>
          <a:lstStyle/>
          <a:p>
            <a:pPr indent="0" lvl="0" marL="0" marR="0" rtl="0" algn="l">
              <a:lnSpc>
                <a:spcPct val="250000"/>
              </a:lnSpc>
              <a:spcBef>
                <a:spcPts val="0"/>
              </a:spcBef>
              <a:spcAft>
                <a:spcPts val="0"/>
              </a:spcAft>
              <a:buClr>
                <a:srgbClr val="000000"/>
              </a:buClr>
              <a:buSzPts val="3000"/>
              <a:buFont typeface="Arial"/>
              <a:buNone/>
            </a:pPr>
            <a:r>
              <a:rPr b="1" i="0" lang="en-US" sz="3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30" name="Google Shape;330;p24"/>
          <p:cNvSpPr txBox="1"/>
          <p:nvPr/>
        </p:nvSpPr>
        <p:spPr>
          <a:xfrm>
            <a:off x="1264501" y="2778300"/>
            <a:ext cx="12164100" cy="2383200"/>
          </a:xfrm>
          <a:prstGeom prst="rect">
            <a:avLst/>
          </a:prstGeom>
          <a:noFill/>
          <a:ln>
            <a:noFill/>
          </a:ln>
        </p:spPr>
        <p:txBody>
          <a:bodyPr anchorCtr="0" anchor="t" bIns="0" lIns="0" spcFirstLastPara="1" rIns="0" wrap="square" tIns="0">
            <a:spAutoFit/>
          </a:bodyPr>
          <a:lstStyle/>
          <a:p>
            <a:pPr indent="-463550" lvl="0" marL="457200" marR="0" rtl="0" algn="l">
              <a:lnSpc>
                <a:spcPct val="115000"/>
              </a:lnSpc>
              <a:spcBef>
                <a:spcPts val="0"/>
              </a:spcBef>
              <a:spcAft>
                <a:spcPts val="0"/>
              </a:spcAft>
              <a:buClr>
                <a:srgbClr val="000000"/>
              </a:buClr>
              <a:buSzPts val="3700"/>
              <a:buFont typeface="Arial"/>
              <a:buChar char="➔"/>
            </a:pPr>
            <a:r>
              <a:rPr b="1" i="0" lang="en-US" sz="3700" u="none" cap="none" strike="noStrike">
                <a:solidFill>
                  <a:srgbClr val="000000"/>
                </a:solidFill>
                <a:latin typeface="Arial"/>
                <a:ea typeface="Arial"/>
                <a:cs typeface="Arial"/>
                <a:sym typeface="Arial"/>
              </a:rPr>
              <a:t>No te creas todo a la primera</a:t>
            </a:r>
            <a:endParaRPr b="1" i="0" sz="3700" u="none" cap="none" strike="noStrike">
              <a:solidFill>
                <a:srgbClr val="000000"/>
              </a:solidFill>
              <a:latin typeface="Arial"/>
              <a:ea typeface="Arial"/>
              <a:cs typeface="Arial"/>
              <a:sym typeface="Arial"/>
            </a:endParaRPr>
          </a:p>
          <a:p>
            <a:pPr indent="-463550" lvl="0" marL="457200" marR="0" rtl="0" algn="l">
              <a:lnSpc>
                <a:spcPct val="115000"/>
              </a:lnSpc>
              <a:spcBef>
                <a:spcPts val="0"/>
              </a:spcBef>
              <a:spcAft>
                <a:spcPts val="0"/>
              </a:spcAft>
              <a:buSzPts val="3700"/>
              <a:buChar char="➔"/>
            </a:pPr>
            <a:r>
              <a:rPr b="1" lang="en-US" sz="3700"/>
              <a:t>Haz “doble click”. </a:t>
            </a:r>
            <a:r>
              <a:rPr lang="en-US" sz="2846">
                <a:solidFill>
                  <a:schemeClr val="dk1"/>
                </a:solidFill>
              </a:rPr>
              <a:t>Con una búsqueda en Google con las palabras clave del tema, o una búsqueda inversa de imágenes en Google.</a:t>
            </a:r>
            <a:endParaRPr b="1" sz="3700"/>
          </a:p>
          <a:p>
            <a:pPr indent="0" lvl="0" marL="457200" marR="0" rtl="0" algn="l">
              <a:lnSpc>
                <a:spcPct val="115000"/>
              </a:lnSpc>
              <a:spcBef>
                <a:spcPts val="0"/>
              </a:spcBef>
              <a:spcAft>
                <a:spcPts val="0"/>
              </a:spcAft>
              <a:buNone/>
            </a:pPr>
            <a:r>
              <a:t/>
            </a:r>
            <a:endParaRPr b="1" sz="3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34" name="Shape 334"/>
        <p:cNvGrpSpPr/>
        <p:nvPr/>
      </p:nvGrpSpPr>
      <p:grpSpPr>
        <a:xfrm>
          <a:off x="0" y="0"/>
          <a:ext cx="0" cy="0"/>
          <a:chOff x="0" y="0"/>
          <a:chExt cx="0" cy="0"/>
        </a:xfrm>
      </p:grpSpPr>
      <p:sp>
        <p:nvSpPr>
          <p:cNvPr id="335" name="Google Shape;335;p25"/>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36" name="Google Shape;336;p25"/>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337" name="Google Shape;337;p25"/>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38" name="Google Shape;338;p25"/>
          <p:cNvSpPr txBox="1"/>
          <p:nvPr/>
        </p:nvSpPr>
        <p:spPr>
          <a:xfrm>
            <a:off x="155419" y="1142209"/>
            <a:ext cx="14374200" cy="7695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Clr>
                <a:srgbClr val="000000"/>
              </a:buClr>
              <a:buSzPts val="4999"/>
              <a:buFont typeface="Arial"/>
              <a:buNone/>
            </a:pPr>
            <a:r>
              <a:rPr b="1" i="0" lang="en-US" sz="4999" u="none" cap="none" strike="noStrike">
                <a:solidFill>
                  <a:srgbClr val="000000"/>
                </a:solidFill>
                <a:latin typeface="Arial"/>
                <a:ea typeface="Arial"/>
                <a:cs typeface="Arial"/>
                <a:sym typeface="Arial"/>
              </a:rPr>
              <a:t>GOOGLE</a:t>
            </a:r>
            <a:r>
              <a:rPr b="1" i="0" lang="en-US" sz="4999" u="none" cap="none" strike="noStrike">
                <a:solidFill>
                  <a:srgbClr val="000000"/>
                </a:solidFill>
                <a:latin typeface="Arial"/>
                <a:ea typeface="Arial"/>
                <a:cs typeface="Arial"/>
                <a:sym typeface="Arial"/>
              </a:rPr>
              <a:t> REVERSE IMAGES </a:t>
            </a:r>
            <a:endParaRPr b="0" i="0" sz="1400" u="none" cap="none" strike="noStrike">
              <a:solidFill>
                <a:srgbClr val="000000"/>
              </a:solidFill>
              <a:latin typeface="Arial"/>
              <a:ea typeface="Arial"/>
              <a:cs typeface="Arial"/>
              <a:sym typeface="Arial"/>
            </a:endParaRPr>
          </a:p>
        </p:txBody>
      </p:sp>
      <p:pic>
        <p:nvPicPr>
          <p:cNvPr id="339" name="Google Shape;339;p25" title="Captura de pantalla 2026-10-06 a la(s) 4.12.24 p. m..png"/>
          <p:cNvPicPr preferRelativeResize="0"/>
          <p:nvPr/>
        </p:nvPicPr>
        <p:blipFill>
          <a:blip r:embed="rId4">
            <a:alphaModFix/>
          </a:blip>
          <a:stretch>
            <a:fillRect/>
          </a:stretch>
        </p:blipFill>
        <p:spPr>
          <a:xfrm>
            <a:off x="386600" y="2553162"/>
            <a:ext cx="6646401" cy="6178149"/>
          </a:xfrm>
          <a:prstGeom prst="rect">
            <a:avLst/>
          </a:prstGeom>
          <a:noFill/>
          <a:ln>
            <a:noFill/>
          </a:ln>
        </p:spPr>
      </p:pic>
      <p:pic>
        <p:nvPicPr>
          <p:cNvPr id="340" name="Google Shape;340;p25" title="Captura de pantalla 2026-10-06 a la(s) 4.12.50 p. m..png"/>
          <p:cNvPicPr preferRelativeResize="0"/>
          <p:nvPr/>
        </p:nvPicPr>
        <p:blipFill>
          <a:blip r:embed="rId5">
            <a:alphaModFix/>
          </a:blip>
          <a:stretch>
            <a:fillRect/>
          </a:stretch>
        </p:blipFill>
        <p:spPr>
          <a:xfrm>
            <a:off x="8608650" y="2407076"/>
            <a:ext cx="9413976" cy="6470277"/>
          </a:xfrm>
          <a:prstGeom prst="rect">
            <a:avLst/>
          </a:prstGeom>
          <a:noFill/>
          <a:ln>
            <a:noFill/>
          </a:ln>
        </p:spPr>
      </p:pic>
      <p:cxnSp>
        <p:nvCxnSpPr>
          <p:cNvPr id="341" name="Google Shape;341;p25"/>
          <p:cNvCxnSpPr>
            <a:endCxn id="340" idx="1"/>
          </p:cNvCxnSpPr>
          <p:nvPr/>
        </p:nvCxnSpPr>
        <p:spPr>
          <a:xfrm>
            <a:off x="7032150" y="5632614"/>
            <a:ext cx="1576500" cy="9600"/>
          </a:xfrm>
          <a:prstGeom prst="straightConnector1">
            <a:avLst/>
          </a:prstGeom>
          <a:noFill/>
          <a:ln cap="flat" cmpd="sng" w="76200">
            <a:solidFill>
              <a:schemeClr val="dk2"/>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45" name="Shape 345"/>
        <p:cNvGrpSpPr/>
        <p:nvPr/>
      </p:nvGrpSpPr>
      <p:grpSpPr>
        <a:xfrm>
          <a:off x="0" y="0"/>
          <a:ext cx="0" cy="0"/>
          <a:chOff x="0" y="0"/>
          <a:chExt cx="0" cy="0"/>
        </a:xfrm>
      </p:grpSpPr>
      <p:sp>
        <p:nvSpPr>
          <p:cNvPr id="346" name="Google Shape;346;p26"/>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47" name="Google Shape;347;p26"/>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348" name="Google Shape;348;p26"/>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49" name="Google Shape;349;p26"/>
          <p:cNvSpPr txBox="1"/>
          <p:nvPr/>
        </p:nvSpPr>
        <p:spPr>
          <a:xfrm>
            <a:off x="155419" y="1142209"/>
            <a:ext cx="14374200" cy="769500"/>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Clr>
                <a:srgbClr val="000000"/>
              </a:buClr>
              <a:buSzPts val="4999"/>
              <a:buFont typeface="Arial"/>
              <a:buNone/>
            </a:pPr>
            <a:r>
              <a:rPr b="1" i="0" lang="en-US" sz="4999" u="none" cap="none" strike="noStrike">
                <a:solidFill>
                  <a:srgbClr val="000000"/>
                </a:solidFill>
                <a:latin typeface="Arial"/>
                <a:ea typeface="Arial"/>
                <a:cs typeface="Arial"/>
                <a:sym typeface="Arial"/>
              </a:rPr>
              <a:t>GOOGLE</a:t>
            </a:r>
            <a:r>
              <a:rPr b="1" i="0" lang="en-US" sz="4999" u="none" cap="none" strike="noStrike">
                <a:solidFill>
                  <a:srgbClr val="000000"/>
                </a:solidFill>
                <a:latin typeface="Arial"/>
                <a:ea typeface="Arial"/>
                <a:cs typeface="Arial"/>
                <a:sym typeface="Arial"/>
              </a:rPr>
              <a:t> REVERSE IMAGES </a:t>
            </a:r>
            <a:endParaRPr b="0" i="0" sz="1400" u="none" cap="none" strike="noStrike">
              <a:solidFill>
                <a:srgbClr val="000000"/>
              </a:solidFill>
              <a:latin typeface="Arial"/>
              <a:ea typeface="Arial"/>
              <a:cs typeface="Arial"/>
              <a:sym typeface="Arial"/>
            </a:endParaRPr>
          </a:p>
        </p:txBody>
      </p:sp>
      <p:pic>
        <p:nvPicPr>
          <p:cNvPr id="350" name="Google Shape;350;p26" title="Captura de pantalla 2026-10-06 a la(s) 4.12.50 p. m..png"/>
          <p:cNvPicPr preferRelativeResize="0"/>
          <p:nvPr/>
        </p:nvPicPr>
        <p:blipFill>
          <a:blip r:embed="rId4">
            <a:alphaModFix/>
          </a:blip>
          <a:stretch>
            <a:fillRect/>
          </a:stretch>
        </p:blipFill>
        <p:spPr>
          <a:xfrm>
            <a:off x="348175" y="2932575"/>
            <a:ext cx="8345474" cy="5735898"/>
          </a:xfrm>
          <a:prstGeom prst="rect">
            <a:avLst/>
          </a:prstGeom>
          <a:noFill/>
          <a:ln>
            <a:noFill/>
          </a:ln>
        </p:spPr>
      </p:pic>
      <p:cxnSp>
        <p:nvCxnSpPr>
          <p:cNvPr id="351" name="Google Shape;351;p26"/>
          <p:cNvCxnSpPr/>
          <p:nvPr/>
        </p:nvCxnSpPr>
        <p:spPr>
          <a:xfrm>
            <a:off x="8612575" y="5949426"/>
            <a:ext cx="1576500" cy="9600"/>
          </a:xfrm>
          <a:prstGeom prst="straightConnector1">
            <a:avLst/>
          </a:prstGeom>
          <a:noFill/>
          <a:ln cap="flat" cmpd="sng" w="76200">
            <a:solidFill>
              <a:schemeClr val="dk2"/>
            </a:solidFill>
            <a:prstDash val="solid"/>
            <a:round/>
            <a:headEnd len="med" w="med" type="none"/>
            <a:tailEnd len="med" w="med" type="triangle"/>
          </a:ln>
        </p:spPr>
      </p:cxnSp>
      <p:pic>
        <p:nvPicPr>
          <p:cNvPr id="352" name="Google Shape;352;p26" title="Captura de pantalla 2026-10-06 a la(s) 4.14.41 p. m..png"/>
          <p:cNvPicPr preferRelativeResize="0"/>
          <p:nvPr/>
        </p:nvPicPr>
        <p:blipFill>
          <a:blip r:embed="rId5">
            <a:alphaModFix/>
          </a:blip>
          <a:stretch>
            <a:fillRect/>
          </a:stretch>
        </p:blipFill>
        <p:spPr>
          <a:xfrm>
            <a:off x="10189076" y="3429009"/>
            <a:ext cx="7933302" cy="3946392"/>
          </a:xfrm>
          <a:prstGeom prst="rect">
            <a:avLst/>
          </a:prstGeom>
          <a:noFill/>
          <a:ln>
            <a:noFill/>
          </a:ln>
        </p:spPr>
      </p:pic>
      <p:sp>
        <p:nvSpPr>
          <p:cNvPr id="353" name="Google Shape;353;p26"/>
          <p:cNvSpPr txBox="1"/>
          <p:nvPr/>
        </p:nvSpPr>
        <p:spPr>
          <a:xfrm>
            <a:off x="10189076" y="7375400"/>
            <a:ext cx="12164100" cy="1224600"/>
          </a:xfrm>
          <a:prstGeom prst="rect">
            <a:avLst/>
          </a:prstGeom>
          <a:noFill/>
          <a:ln>
            <a:noFill/>
          </a:ln>
        </p:spPr>
        <p:txBody>
          <a:bodyPr anchorCtr="0" anchor="t" bIns="0" lIns="0" spcFirstLastPara="1" rIns="0" wrap="square" tIns="0">
            <a:spAutoFit/>
          </a:bodyPr>
          <a:lstStyle/>
          <a:p>
            <a:pPr indent="0" lvl="0" marL="457200" marR="0" rtl="0" algn="l">
              <a:lnSpc>
                <a:spcPct val="115000"/>
              </a:lnSpc>
              <a:spcBef>
                <a:spcPts val="0"/>
              </a:spcBef>
              <a:spcAft>
                <a:spcPts val="0"/>
              </a:spcAft>
              <a:buNone/>
            </a:pPr>
            <a:r>
              <a:rPr b="1" lang="en-US" sz="3700"/>
              <a:t>Febrero 2023</a:t>
            </a:r>
            <a:endParaRPr b="1" sz="3700"/>
          </a:p>
          <a:p>
            <a:pPr indent="0" lvl="0" marL="457200" marR="0" rtl="0" algn="l">
              <a:lnSpc>
                <a:spcPct val="115000"/>
              </a:lnSpc>
              <a:spcBef>
                <a:spcPts val="0"/>
              </a:spcBef>
              <a:spcAft>
                <a:spcPts val="0"/>
              </a:spcAft>
              <a:buNone/>
            </a:pPr>
            <a:r>
              <a:t/>
            </a:r>
            <a:endParaRPr b="1" sz="3700"/>
          </a:p>
        </p:txBody>
      </p:sp>
      <p:sp>
        <p:nvSpPr>
          <p:cNvPr id="354" name="Google Shape;354;p26"/>
          <p:cNvSpPr/>
          <p:nvPr/>
        </p:nvSpPr>
        <p:spPr>
          <a:xfrm>
            <a:off x="1288350" y="5605125"/>
            <a:ext cx="1905000" cy="1887000"/>
          </a:xfrm>
          <a:prstGeom prst="ellipse">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58" name="Shape 358"/>
        <p:cNvGrpSpPr/>
        <p:nvPr/>
      </p:nvGrpSpPr>
      <p:grpSpPr>
        <a:xfrm>
          <a:off x="0" y="0"/>
          <a:ext cx="0" cy="0"/>
          <a:chOff x="0" y="0"/>
          <a:chExt cx="0" cy="0"/>
        </a:xfrm>
      </p:grpSpPr>
      <p:sp>
        <p:nvSpPr>
          <p:cNvPr id="359" name="Google Shape;359;p27"/>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60" name="Google Shape;360;p27"/>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361" name="Google Shape;361;p27"/>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62" name="Google Shape;362;p27"/>
          <p:cNvSpPr txBox="1"/>
          <p:nvPr/>
        </p:nvSpPr>
        <p:spPr>
          <a:xfrm>
            <a:off x="333527" y="1542188"/>
            <a:ext cx="17801100" cy="769500"/>
          </a:xfrm>
          <a:prstGeom prst="rect">
            <a:avLst/>
          </a:prstGeom>
          <a:noFill/>
          <a:ln>
            <a:noFill/>
          </a:ln>
        </p:spPr>
        <p:txBody>
          <a:bodyPr anchorCtr="0" anchor="t" bIns="0" lIns="0" spcFirstLastPara="1" rIns="0" wrap="square" tIns="0">
            <a:spAutoFit/>
          </a:bodyPr>
          <a:lstStyle/>
          <a:p>
            <a:pPr indent="0" lvl="0" marL="0" marR="0" rtl="0" algn="l">
              <a:lnSpc>
                <a:spcPct val="145809"/>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BUSCAR BUENAS FUENTES DE INFORMACIÓN</a:t>
            </a:r>
            <a:endParaRPr b="0" i="0" sz="1400" u="sng" cap="none" strike="noStrike">
              <a:solidFill>
                <a:srgbClr val="000000"/>
              </a:solidFill>
              <a:latin typeface="Arial"/>
              <a:ea typeface="Arial"/>
              <a:cs typeface="Arial"/>
              <a:sym typeface="Arial"/>
            </a:endParaRPr>
          </a:p>
        </p:txBody>
      </p:sp>
      <p:sp>
        <p:nvSpPr>
          <p:cNvPr id="363" name="Google Shape;363;p27"/>
          <p:cNvSpPr txBox="1"/>
          <p:nvPr/>
        </p:nvSpPr>
        <p:spPr>
          <a:xfrm>
            <a:off x="7862173" y="2172091"/>
            <a:ext cx="113400" cy="461700"/>
          </a:xfrm>
          <a:prstGeom prst="rect">
            <a:avLst/>
          </a:prstGeom>
          <a:noFill/>
          <a:ln>
            <a:noFill/>
          </a:ln>
        </p:spPr>
        <p:txBody>
          <a:bodyPr anchorCtr="0" anchor="t" bIns="0" lIns="0" spcFirstLastPara="1" rIns="0" wrap="square" tIns="0">
            <a:spAutoFit/>
          </a:bodyPr>
          <a:lstStyle/>
          <a:p>
            <a:pPr indent="0" lvl="0" marL="0" marR="0" rtl="0" algn="l">
              <a:lnSpc>
                <a:spcPct val="250000"/>
              </a:lnSpc>
              <a:spcBef>
                <a:spcPts val="0"/>
              </a:spcBef>
              <a:spcAft>
                <a:spcPts val="0"/>
              </a:spcAft>
              <a:buClr>
                <a:srgbClr val="000000"/>
              </a:buClr>
              <a:buSzPts val="3000"/>
              <a:buFont typeface="Arial"/>
              <a:buNone/>
            </a:pPr>
            <a:r>
              <a:rPr b="1" i="0" lang="en-US" sz="3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64" name="Google Shape;364;p27"/>
          <p:cNvSpPr txBox="1"/>
          <p:nvPr/>
        </p:nvSpPr>
        <p:spPr>
          <a:xfrm>
            <a:off x="1264500" y="2778300"/>
            <a:ext cx="13335000" cy="8790900"/>
          </a:xfrm>
          <a:prstGeom prst="rect">
            <a:avLst/>
          </a:prstGeom>
          <a:noFill/>
          <a:ln>
            <a:noFill/>
          </a:ln>
        </p:spPr>
        <p:txBody>
          <a:bodyPr anchorCtr="0" anchor="t" bIns="0" lIns="0" spcFirstLastPara="1" rIns="0" wrap="square" tIns="0">
            <a:spAutoFit/>
          </a:bodyPr>
          <a:lstStyle/>
          <a:p>
            <a:pPr indent="-463550" lvl="0" marL="457200" marR="0" rtl="0" algn="l">
              <a:lnSpc>
                <a:spcPct val="115000"/>
              </a:lnSpc>
              <a:spcBef>
                <a:spcPts val="0"/>
              </a:spcBef>
              <a:spcAft>
                <a:spcPts val="0"/>
              </a:spcAft>
              <a:buClr>
                <a:srgbClr val="274E13"/>
              </a:buClr>
              <a:buSzPts val="3700"/>
              <a:buFont typeface="Arial"/>
              <a:buChar char="➔"/>
            </a:pPr>
            <a:r>
              <a:rPr b="1" i="0" lang="en-US" sz="3700" u="none" cap="none" strike="noStrike">
                <a:solidFill>
                  <a:srgbClr val="274E13"/>
                </a:solidFill>
                <a:latin typeface="Arial"/>
                <a:ea typeface="Arial"/>
                <a:cs typeface="Arial"/>
                <a:sym typeface="Arial"/>
              </a:rPr>
              <a:t>No te creas todo a la primera</a:t>
            </a:r>
            <a:endParaRPr b="1" i="0" sz="3700" u="none" cap="none" strike="noStrike">
              <a:solidFill>
                <a:srgbClr val="274E13"/>
              </a:solidFill>
              <a:latin typeface="Arial"/>
              <a:ea typeface="Arial"/>
              <a:cs typeface="Arial"/>
              <a:sym typeface="Arial"/>
            </a:endParaRPr>
          </a:p>
          <a:p>
            <a:pPr indent="-463550" lvl="0" marL="457200" marR="0" rtl="0" algn="l">
              <a:lnSpc>
                <a:spcPct val="115000"/>
              </a:lnSpc>
              <a:spcBef>
                <a:spcPts val="0"/>
              </a:spcBef>
              <a:spcAft>
                <a:spcPts val="0"/>
              </a:spcAft>
              <a:buClr>
                <a:srgbClr val="274E13"/>
              </a:buClr>
              <a:buSzPts val="3700"/>
              <a:buChar char="➔"/>
            </a:pPr>
            <a:r>
              <a:rPr b="1" lang="en-US" sz="3700">
                <a:solidFill>
                  <a:srgbClr val="274E13"/>
                </a:solidFill>
              </a:rPr>
              <a:t>Haz “doble click”. </a:t>
            </a:r>
            <a:r>
              <a:rPr lang="en-US" sz="2846">
                <a:solidFill>
                  <a:srgbClr val="274E13"/>
                </a:solidFill>
              </a:rPr>
              <a:t>Con una búsqueda en Google con las palabras clave del tema, o una búsqueda inversa de imágenes en Google.</a:t>
            </a:r>
            <a:endParaRPr sz="2846">
              <a:solidFill>
                <a:srgbClr val="274E13"/>
              </a:solidFill>
            </a:endParaRPr>
          </a:p>
          <a:p>
            <a:pPr indent="-463550" lvl="0" marL="457200" marR="0" rtl="0" algn="l">
              <a:lnSpc>
                <a:spcPct val="115000"/>
              </a:lnSpc>
              <a:spcBef>
                <a:spcPts val="0"/>
              </a:spcBef>
              <a:spcAft>
                <a:spcPts val="0"/>
              </a:spcAft>
              <a:buClr>
                <a:schemeClr val="dk1"/>
              </a:buClr>
              <a:buSzPts val="3700"/>
              <a:buChar char="➔"/>
            </a:pPr>
            <a:r>
              <a:rPr b="1" lang="en-US" sz="3700">
                <a:solidFill>
                  <a:schemeClr val="dk1"/>
                </a:solidFill>
              </a:rPr>
              <a:t>Evalúa el canal en el que está publicada la información. </a:t>
            </a:r>
            <a:r>
              <a:rPr lang="en-US" sz="2800">
                <a:solidFill>
                  <a:schemeClr val="dk1"/>
                </a:solidFill>
              </a:rPr>
              <a:t>¿Está en un medio reconocido, una red social o un sitio web sin fuentes claras?</a:t>
            </a:r>
            <a:endParaRPr sz="2800">
              <a:solidFill>
                <a:schemeClr val="dk1"/>
              </a:solidFill>
            </a:endParaRPr>
          </a:p>
          <a:p>
            <a:pPr indent="-463550" lvl="0" marL="457200" marR="0" rtl="0" algn="l">
              <a:lnSpc>
                <a:spcPct val="115000"/>
              </a:lnSpc>
              <a:spcBef>
                <a:spcPts val="0"/>
              </a:spcBef>
              <a:spcAft>
                <a:spcPts val="0"/>
              </a:spcAft>
              <a:buClr>
                <a:schemeClr val="dk1"/>
              </a:buClr>
              <a:buSzPts val="3700"/>
              <a:buChar char="➔"/>
            </a:pPr>
            <a:r>
              <a:rPr b="1" lang="en-US" sz="3700">
                <a:solidFill>
                  <a:schemeClr val="dk1"/>
                </a:solidFill>
              </a:rPr>
              <a:t>Compara diferentes puntos de vista y reconoce sesgos</a:t>
            </a:r>
            <a:endParaRPr sz="3700">
              <a:solidFill>
                <a:schemeClr val="dk1"/>
              </a:solidFill>
            </a:endParaRPr>
          </a:p>
          <a:p>
            <a:pPr indent="-463550" lvl="0" marL="457200" marR="0" rtl="0" algn="l">
              <a:lnSpc>
                <a:spcPct val="115000"/>
              </a:lnSpc>
              <a:spcBef>
                <a:spcPts val="0"/>
              </a:spcBef>
              <a:spcAft>
                <a:spcPts val="0"/>
              </a:spcAft>
              <a:buClr>
                <a:schemeClr val="dk1"/>
              </a:buClr>
              <a:buSzPts val="3700"/>
              <a:buChar char="➔"/>
            </a:pPr>
            <a:r>
              <a:rPr b="1" lang="en-US" sz="3700">
                <a:solidFill>
                  <a:schemeClr val="dk1"/>
                </a:solidFill>
              </a:rPr>
              <a:t>Identifica las fuentes</a:t>
            </a:r>
            <a:endParaRPr b="1" sz="3700">
              <a:solidFill>
                <a:schemeClr val="dk1"/>
              </a:solidFill>
            </a:endParaRPr>
          </a:p>
          <a:p>
            <a:pPr indent="-463550" lvl="0" marL="457200" marR="0" rtl="0" algn="l">
              <a:lnSpc>
                <a:spcPct val="115000"/>
              </a:lnSpc>
              <a:spcBef>
                <a:spcPts val="0"/>
              </a:spcBef>
              <a:spcAft>
                <a:spcPts val="0"/>
              </a:spcAft>
              <a:buClr>
                <a:schemeClr val="dk1"/>
              </a:buClr>
              <a:buSzPts val="3700"/>
              <a:buChar char="➔"/>
            </a:pPr>
            <a:r>
              <a:rPr b="1" lang="en-US" sz="3700">
                <a:solidFill>
                  <a:schemeClr val="dk1"/>
                </a:solidFill>
              </a:rPr>
              <a:t>¿Es una fuente confiable? </a:t>
            </a:r>
            <a:r>
              <a:rPr lang="en-US" sz="2800">
                <a:solidFill>
                  <a:schemeClr val="dk1"/>
                </a:solidFill>
              </a:rPr>
              <a:t>¿El que habla es un experto en el tema? ¿Si es un sitio web, tiene una sección “Sobre nosotros”? ¿Qué reputación tiene entre expertos o periodistas?</a:t>
            </a:r>
            <a:endParaRPr sz="2800">
              <a:solidFill>
                <a:schemeClr val="dk1"/>
              </a:solidFill>
            </a:endParaRPr>
          </a:p>
          <a:p>
            <a:pPr indent="-463550" lvl="0" marL="457200" marR="0" rtl="0" algn="l">
              <a:lnSpc>
                <a:spcPct val="115000"/>
              </a:lnSpc>
              <a:spcBef>
                <a:spcPts val="0"/>
              </a:spcBef>
              <a:spcAft>
                <a:spcPts val="0"/>
              </a:spcAft>
              <a:buClr>
                <a:schemeClr val="dk1"/>
              </a:buClr>
              <a:buSzPts val="3700"/>
              <a:buChar char="➔"/>
            </a:pPr>
            <a:r>
              <a:rPr b="1" lang="en-US" sz="3700">
                <a:solidFill>
                  <a:schemeClr val="dk1"/>
                </a:solidFill>
              </a:rPr>
              <a:t>Reconoce tus propios sesgos.</a:t>
            </a:r>
            <a:r>
              <a:rPr b="1" lang="en-US" sz="2800">
                <a:solidFill>
                  <a:schemeClr val="dk1"/>
                </a:solidFill>
              </a:rPr>
              <a:t> </a:t>
            </a:r>
            <a:r>
              <a:rPr lang="en-US" sz="2800">
                <a:solidFill>
                  <a:schemeClr val="dk1"/>
                </a:solidFill>
              </a:rPr>
              <a:t>A veces te puede gustar una fuente solo porque confirma lo que ya piensas. Es lo que se llama el “sesgo de confirmación”. </a:t>
            </a:r>
            <a:endParaRPr b="1" sz="2800">
              <a:solidFill>
                <a:schemeClr val="dk1"/>
              </a:solidFill>
            </a:endParaRPr>
          </a:p>
          <a:p>
            <a:pPr indent="0" lvl="0" marL="0" marR="0" rtl="0" algn="l">
              <a:lnSpc>
                <a:spcPct val="115000"/>
              </a:lnSpc>
              <a:spcBef>
                <a:spcPts val="0"/>
              </a:spcBef>
              <a:spcAft>
                <a:spcPts val="0"/>
              </a:spcAft>
              <a:buNone/>
            </a:pPr>
            <a:r>
              <a:t/>
            </a:r>
            <a:endParaRPr sz="3700">
              <a:solidFill>
                <a:schemeClr val="dk1"/>
              </a:solidFill>
            </a:endParaRPr>
          </a:p>
          <a:p>
            <a:pPr indent="0" lvl="0" marL="457200" marR="0" rtl="0" algn="l">
              <a:lnSpc>
                <a:spcPct val="115000"/>
              </a:lnSpc>
              <a:spcBef>
                <a:spcPts val="0"/>
              </a:spcBef>
              <a:spcAft>
                <a:spcPts val="0"/>
              </a:spcAft>
              <a:buNone/>
            </a:pPr>
            <a:r>
              <a:t/>
            </a:r>
            <a:endParaRPr b="1" sz="3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68" name="Shape 368"/>
        <p:cNvGrpSpPr/>
        <p:nvPr/>
      </p:nvGrpSpPr>
      <p:grpSpPr>
        <a:xfrm>
          <a:off x="0" y="0"/>
          <a:ext cx="0" cy="0"/>
          <a:chOff x="0" y="0"/>
          <a:chExt cx="0" cy="0"/>
        </a:xfrm>
      </p:grpSpPr>
      <p:sp>
        <p:nvSpPr>
          <p:cNvPr id="369" name="Google Shape;369;p28"/>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70" name="Google Shape;370;p28"/>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371" name="Google Shape;371;p28"/>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72" name="Google Shape;372;p28"/>
          <p:cNvSpPr txBox="1"/>
          <p:nvPr/>
        </p:nvSpPr>
        <p:spPr>
          <a:xfrm>
            <a:off x="1473604" y="2578217"/>
            <a:ext cx="14747400" cy="215400"/>
          </a:xfrm>
          <a:prstGeom prst="rect">
            <a:avLst/>
          </a:prstGeom>
          <a:noFill/>
          <a:ln>
            <a:noFill/>
          </a:ln>
        </p:spPr>
        <p:txBody>
          <a:bodyPr anchorCtr="0" anchor="t" bIns="0" lIns="0" spcFirstLastPara="1" rIns="0" wrap="square" tIns="0">
            <a:spAutoFit/>
          </a:bodyPr>
          <a:lstStyle/>
          <a:p>
            <a:pPr indent="0" lvl="0" marL="914400" marR="0" rtl="0" algn="just">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28"/>
          <p:cNvSpPr txBox="1"/>
          <p:nvPr/>
        </p:nvSpPr>
        <p:spPr>
          <a:xfrm>
            <a:off x="425463" y="1450503"/>
            <a:ext cx="17159100" cy="670500"/>
          </a:xfrm>
          <a:prstGeom prst="rect">
            <a:avLst/>
          </a:prstGeom>
          <a:noFill/>
          <a:ln>
            <a:noFill/>
          </a:ln>
        </p:spPr>
        <p:txBody>
          <a:bodyPr anchorCtr="0" anchor="t" bIns="0" lIns="0" spcFirstLastPara="1" rIns="0" wrap="square" tIns="0">
            <a:spAutoFit/>
          </a:bodyPr>
          <a:lstStyle/>
          <a:p>
            <a:pPr indent="0" lvl="0" marL="0" marR="0" rtl="0" algn="l">
              <a:lnSpc>
                <a:spcPct val="140050"/>
              </a:lnSpc>
              <a:spcBef>
                <a:spcPts val="0"/>
              </a:spcBef>
              <a:spcAft>
                <a:spcPts val="0"/>
              </a:spcAft>
              <a:buClr>
                <a:srgbClr val="000000"/>
              </a:buClr>
              <a:buSzPts val="3975"/>
              <a:buFont typeface="Arial"/>
              <a:buNone/>
            </a:pPr>
            <a:r>
              <a:rPr b="1" i="0" lang="en-US" sz="3976" u="sng" cap="none" strike="noStrike">
                <a:solidFill>
                  <a:srgbClr val="000000"/>
                </a:solidFill>
                <a:latin typeface="Arial"/>
                <a:ea typeface="Arial"/>
                <a:cs typeface="Arial"/>
                <a:sym typeface="Arial"/>
              </a:rPr>
              <a:t>¿VAS A </a:t>
            </a:r>
            <a:r>
              <a:rPr b="1" i="0" lang="en-US" sz="3976" u="sng" cap="none" strike="noStrike">
                <a:solidFill>
                  <a:srgbClr val="000000"/>
                </a:solidFill>
                <a:latin typeface="Arial"/>
                <a:ea typeface="Arial"/>
                <a:cs typeface="Arial"/>
                <a:sym typeface="Arial"/>
              </a:rPr>
              <a:t>DIFUNDIR</a:t>
            </a:r>
            <a:r>
              <a:rPr b="1" i="0" lang="en-US" sz="3976" u="sng" cap="none" strike="noStrike">
                <a:solidFill>
                  <a:srgbClr val="000000"/>
                </a:solidFill>
                <a:latin typeface="Arial"/>
                <a:ea typeface="Arial"/>
                <a:cs typeface="Arial"/>
                <a:sym typeface="Arial"/>
              </a:rPr>
              <a:t> IMÁGENES? REVISA SI FUERON CREADAS CON IA</a:t>
            </a:r>
            <a:endParaRPr b="0" i="0" sz="1400" u="none" cap="none" strike="noStrike">
              <a:solidFill>
                <a:srgbClr val="000000"/>
              </a:solidFill>
              <a:latin typeface="Arial"/>
              <a:ea typeface="Arial"/>
              <a:cs typeface="Arial"/>
              <a:sym typeface="Arial"/>
            </a:endParaRPr>
          </a:p>
        </p:txBody>
      </p:sp>
      <p:pic>
        <p:nvPicPr>
          <p:cNvPr descr="En el episodio de hoy de Dos verdades y una IA: el POV de los animales. &#10;¿Puedes detectar cuál de estos videos fue creado con IA?&#10;&#10;Esta sección es en colaboración con @newslitproject&#10;&#10;Cuéntanos en los comentarios si has acertado 😎&#10;&#10;#dosverdadesunaIA #quiz #factchequeado #juego #IA #AI" id="374" name="Google Shape;374;p28" title="¿Fue hecho con IA? Adivina qué video de animales fue creado con IA y cuáles son reales">
            <a:hlinkClick r:id="rId4"/>
          </p:cNvPr>
          <p:cNvPicPr preferRelativeResize="0"/>
          <p:nvPr/>
        </p:nvPicPr>
        <p:blipFill>
          <a:blip r:embed="rId5">
            <a:alphaModFix/>
          </a:blip>
          <a:stretch>
            <a:fillRect/>
          </a:stretch>
        </p:blipFill>
        <p:spPr>
          <a:xfrm>
            <a:off x="3163790" y="2793626"/>
            <a:ext cx="11682475" cy="6571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78" name="Shape 378"/>
        <p:cNvGrpSpPr/>
        <p:nvPr/>
      </p:nvGrpSpPr>
      <p:grpSpPr>
        <a:xfrm>
          <a:off x="0" y="0"/>
          <a:ext cx="0" cy="0"/>
          <a:chOff x="0" y="0"/>
          <a:chExt cx="0" cy="0"/>
        </a:xfrm>
      </p:grpSpPr>
      <p:sp>
        <p:nvSpPr>
          <p:cNvPr id="379" name="Google Shape;379;p29"/>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80" name="Google Shape;380;p29"/>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381" name="Google Shape;381;p29"/>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82" name="Google Shape;382;p29"/>
          <p:cNvSpPr txBox="1"/>
          <p:nvPr/>
        </p:nvSpPr>
        <p:spPr>
          <a:xfrm>
            <a:off x="1473604" y="2578217"/>
            <a:ext cx="14747400" cy="6834300"/>
          </a:xfrm>
          <a:prstGeom prst="rect">
            <a:avLst/>
          </a:prstGeom>
          <a:noFill/>
          <a:ln>
            <a:noFill/>
          </a:ln>
        </p:spPr>
        <p:txBody>
          <a:bodyPr anchorCtr="0" anchor="t" bIns="0" lIns="0" spcFirstLastPara="1" rIns="0" wrap="square" tIns="0">
            <a:spAutoFit/>
          </a:bodyPr>
          <a:lstStyle/>
          <a:p>
            <a:pPr indent="-323850" lvl="1" marL="647700" marR="0" rtl="0" algn="just">
              <a:lnSpc>
                <a:spcPct val="115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Con las imágenes, siempre pregúntate: ¿Quién la sacó? ¿Cuál es la fuente? ¿Está el crédito de algún fotógrafo o agencia? Siempre es una buena práctica sumar en edición el crédito de la foto para atribuirle autoría. </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23850" lvl="1" marL="647700" marR="0" rtl="0" algn="just">
              <a:lnSpc>
                <a:spcPct val="115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Observa los detalles. La IA genera imágenes con imperfecciones. </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23850" lvl="1" marL="647700" marR="0" rtl="0" algn="just">
              <a:lnSpc>
                <a:spcPct val="115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Utiliza herramientas como </a:t>
            </a:r>
            <a:r>
              <a:rPr b="0" i="0" lang="en-US" sz="3000" u="sng" cap="none" strike="noStrike">
                <a:solidFill>
                  <a:srgbClr val="000000"/>
                </a:solidFill>
                <a:latin typeface="Arial"/>
                <a:ea typeface="Arial"/>
                <a:cs typeface="Arial"/>
                <a:sym typeface="Arial"/>
                <a:hlinkClick r:id="rId4">
                  <a:extLst>
                    <a:ext uri="{A12FA001-AC4F-418D-AE19-62706E023703}">
                      <ahyp:hlinkClr val="tx"/>
                    </a:ext>
                  </a:extLst>
                </a:hlinkClick>
              </a:rPr>
              <a:t>Hive Moderation,</a:t>
            </a:r>
            <a:r>
              <a:rPr b="0" i="0" lang="en-US" sz="3000" u="none" cap="none" strike="noStrike">
                <a:solidFill>
                  <a:srgbClr val="000000"/>
                </a:solidFill>
                <a:latin typeface="Arial"/>
                <a:ea typeface="Arial"/>
                <a:cs typeface="Arial"/>
                <a:sym typeface="Arial"/>
              </a:rPr>
              <a:t> Deepware, Resemble AI para verificar si fue creada digitalmente (pero debes saber que estas herramientas no son 100% infalibles).</a:t>
            </a:r>
            <a:endParaRPr b="0" i="0" sz="1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a:p>
            <a:pPr indent="-323850" lvl="1" marL="647700" marR="0" rtl="0" algn="just">
              <a:lnSpc>
                <a:spcPct val="115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Si está creada con IA y quieres compartirla igual, acláralo. Sé transparente con ello. Con decir en el audio o agregar el texto “imagen creada con IA” o “video generado con IA” es suficiente. </a:t>
            </a:r>
            <a:endParaRPr b="0" i="0" sz="1400" u="none" cap="none" strike="noStrike">
              <a:solidFill>
                <a:srgbClr val="000000"/>
              </a:solidFill>
              <a:latin typeface="Arial"/>
              <a:ea typeface="Arial"/>
              <a:cs typeface="Arial"/>
              <a:sym typeface="Arial"/>
            </a:endParaRPr>
          </a:p>
        </p:txBody>
      </p:sp>
      <p:sp>
        <p:nvSpPr>
          <p:cNvPr id="383" name="Google Shape;383;p29"/>
          <p:cNvSpPr txBox="1"/>
          <p:nvPr/>
        </p:nvSpPr>
        <p:spPr>
          <a:xfrm>
            <a:off x="425463" y="1450503"/>
            <a:ext cx="17159100" cy="612000"/>
          </a:xfrm>
          <a:prstGeom prst="rect">
            <a:avLst/>
          </a:prstGeom>
          <a:noFill/>
          <a:ln>
            <a:noFill/>
          </a:ln>
        </p:spPr>
        <p:txBody>
          <a:bodyPr anchorCtr="0" anchor="t" bIns="0" lIns="0" spcFirstLastPara="1" rIns="0" wrap="square" tIns="0">
            <a:spAutoFit/>
          </a:bodyPr>
          <a:lstStyle/>
          <a:p>
            <a:pPr indent="0" lvl="0" marL="0" marR="0" rtl="0" algn="l">
              <a:lnSpc>
                <a:spcPct val="140050"/>
              </a:lnSpc>
              <a:spcBef>
                <a:spcPts val="0"/>
              </a:spcBef>
              <a:spcAft>
                <a:spcPts val="0"/>
              </a:spcAft>
              <a:buClr>
                <a:srgbClr val="000000"/>
              </a:buClr>
              <a:buSzPts val="3975"/>
              <a:buFont typeface="Arial"/>
              <a:buNone/>
            </a:pPr>
            <a:r>
              <a:rPr b="1" i="0" lang="en-US" sz="3976" u="sng" cap="none" strike="noStrike">
                <a:solidFill>
                  <a:srgbClr val="000000"/>
                </a:solidFill>
                <a:latin typeface="Arial"/>
                <a:ea typeface="Arial"/>
                <a:cs typeface="Arial"/>
                <a:sym typeface="Arial"/>
              </a:rPr>
              <a:t>¿VAS A </a:t>
            </a:r>
            <a:r>
              <a:rPr b="1" i="0" lang="en-US" sz="3976" u="sng" cap="none" strike="noStrike">
                <a:solidFill>
                  <a:srgbClr val="000000"/>
                </a:solidFill>
                <a:latin typeface="Arial"/>
                <a:ea typeface="Arial"/>
                <a:cs typeface="Arial"/>
                <a:sym typeface="Arial"/>
              </a:rPr>
              <a:t>DIFUNDIR</a:t>
            </a:r>
            <a:r>
              <a:rPr b="1" i="0" lang="en-US" sz="3976" u="sng" cap="none" strike="noStrike">
                <a:solidFill>
                  <a:srgbClr val="000000"/>
                </a:solidFill>
                <a:latin typeface="Arial"/>
                <a:ea typeface="Arial"/>
                <a:cs typeface="Arial"/>
                <a:sym typeface="Arial"/>
              </a:rPr>
              <a:t> IMÁGENES? REVISA SI FUERON CREADAS CON IA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387" name="Shape 387"/>
        <p:cNvGrpSpPr/>
        <p:nvPr/>
      </p:nvGrpSpPr>
      <p:grpSpPr>
        <a:xfrm>
          <a:off x="0" y="0"/>
          <a:ext cx="0" cy="0"/>
          <a:chOff x="0" y="0"/>
          <a:chExt cx="0" cy="0"/>
        </a:xfrm>
      </p:grpSpPr>
      <p:sp>
        <p:nvSpPr>
          <p:cNvPr id="388" name="Google Shape;388;p30"/>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389" name="Google Shape;389;p30"/>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390" name="Google Shape;390;p30"/>
          <p:cNvGrpSpPr/>
          <p:nvPr/>
        </p:nvGrpSpPr>
        <p:grpSpPr>
          <a:xfrm>
            <a:off x="-3" y="1061244"/>
            <a:ext cx="18288000" cy="1450467"/>
            <a:chOff x="63500" y="63500"/>
            <a:chExt cx="18288000" cy="1450467"/>
          </a:xfrm>
        </p:grpSpPr>
        <p:sp>
          <p:nvSpPr>
            <p:cNvPr id="391" name="Google Shape;391;p30"/>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sp>
        <p:sp>
          <p:nvSpPr>
            <p:cNvPr id="392" name="Google Shape;392;p30"/>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393" name="Google Shape;393;p30"/>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sp>
      </p:grpSp>
      <p:sp>
        <p:nvSpPr>
          <p:cNvPr id="394" name="Google Shape;394;p30"/>
          <p:cNvSpPr txBox="1"/>
          <p:nvPr/>
        </p:nvSpPr>
        <p:spPr>
          <a:xfrm>
            <a:off x="1642675" y="4170625"/>
            <a:ext cx="16040400" cy="2154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Clr>
                <a:srgbClr val="000000"/>
              </a:buClr>
              <a:buSzPts val="9999"/>
              <a:buFont typeface="Arial"/>
              <a:buNone/>
            </a:pPr>
            <a:r>
              <a:t/>
            </a:r>
            <a:endParaRPr b="0" i="0" sz="1400" u="none" cap="none" strike="noStrike">
              <a:solidFill>
                <a:srgbClr val="000000"/>
              </a:solidFill>
              <a:latin typeface="Arial"/>
              <a:ea typeface="Arial"/>
              <a:cs typeface="Arial"/>
              <a:sym typeface="Arial"/>
            </a:endParaRPr>
          </a:p>
        </p:txBody>
      </p:sp>
      <p:pic>
        <p:nvPicPr>
          <p:cNvPr id="395" name="Google Shape;395;p30" title="Qqa6jGrgd1D7wk6_Sin título 2026-10-06.png"/>
          <p:cNvPicPr preferRelativeResize="0"/>
          <p:nvPr/>
        </p:nvPicPr>
        <p:blipFill>
          <a:blip r:embed="rId4">
            <a:alphaModFix/>
          </a:blip>
          <a:stretch>
            <a:fillRect/>
          </a:stretch>
        </p:blipFill>
        <p:spPr>
          <a:xfrm>
            <a:off x="6345900" y="2256250"/>
            <a:ext cx="5596175" cy="5596175"/>
          </a:xfrm>
          <a:prstGeom prst="rect">
            <a:avLst/>
          </a:prstGeom>
          <a:noFill/>
          <a:ln>
            <a:noFill/>
          </a:ln>
        </p:spPr>
      </p:pic>
      <p:sp>
        <p:nvSpPr>
          <p:cNvPr id="396" name="Google Shape;396;p30"/>
          <p:cNvSpPr txBox="1"/>
          <p:nvPr/>
        </p:nvSpPr>
        <p:spPr>
          <a:xfrm>
            <a:off x="5414700" y="7852425"/>
            <a:ext cx="7458600" cy="145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600">
                <a:solidFill>
                  <a:schemeClr val="dk1"/>
                </a:solidFill>
              </a:rPr>
              <a:t>¡Encuesta!</a:t>
            </a:r>
            <a:endParaRPr b="1" sz="3600">
              <a:solidFill>
                <a:schemeClr val="dk1"/>
              </a:solidFill>
            </a:endParaRPr>
          </a:p>
          <a:p>
            <a:pPr indent="0" lvl="0" marL="0" rtl="0" algn="l">
              <a:spcBef>
                <a:spcPts val="0"/>
              </a:spcBef>
              <a:spcAft>
                <a:spcPts val="0"/>
              </a:spcAft>
              <a:buClr>
                <a:schemeClr val="dk1"/>
              </a:buClr>
              <a:buSzPts val="1400"/>
              <a:buFont typeface="Arial"/>
              <a:buNone/>
            </a:pPr>
            <a:r>
              <a:rPr lang="en-US" sz="2200" u="sng">
                <a:solidFill>
                  <a:schemeClr val="hlink"/>
                </a:solidFill>
                <a:hlinkClick r:id="rId5"/>
              </a:rPr>
              <a:t>https://docs.google.com/forms/d/13qmc-wA5WKXREzeb8kINscy6WzM0sA325qjHHXLiFZM/preview</a:t>
            </a:r>
            <a:r>
              <a:rPr lang="en-US" sz="2200">
                <a:solidFill>
                  <a:schemeClr val="dk1"/>
                </a:solidFill>
              </a:rPr>
              <a:t> </a:t>
            </a:r>
            <a:endParaRPr sz="2200">
              <a:solidFill>
                <a:schemeClr val="dk1"/>
              </a:solidFill>
            </a:endParaRPr>
          </a:p>
          <a:p>
            <a:pPr indent="0" lvl="0" marL="0" rtl="0" algn="ctr">
              <a:spcBef>
                <a:spcPts val="0"/>
              </a:spcBef>
              <a:spcAft>
                <a:spcPts val="0"/>
              </a:spcAft>
              <a:buNone/>
            </a:pPr>
            <a:r>
              <a:t/>
            </a:r>
            <a:endParaRPr b="1" sz="36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04" name="Shape 404"/>
        <p:cNvGrpSpPr/>
        <p:nvPr/>
      </p:nvGrpSpPr>
      <p:grpSpPr>
        <a:xfrm>
          <a:off x="0" y="0"/>
          <a:ext cx="0" cy="0"/>
          <a:chOff x="0" y="0"/>
          <a:chExt cx="0" cy="0"/>
        </a:xfrm>
      </p:grpSpPr>
      <p:sp>
        <p:nvSpPr>
          <p:cNvPr id="405" name="Google Shape;405;p3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06" name="Google Shape;406;p3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407" name="Google Shape;407;p31"/>
          <p:cNvSpPr/>
          <p:nvPr/>
        </p:nvSpPr>
        <p:spPr>
          <a:xfrm>
            <a:off x="0" y="732222"/>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408" name="Google Shape;408;p31"/>
          <p:cNvSpPr/>
          <p:nvPr/>
        </p:nvSpPr>
        <p:spPr>
          <a:xfrm>
            <a:off x="14623822" y="8523084"/>
            <a:ext cx="1165222" cy="1169632"/>
          </a:xfrm>
          <a:custGeom>
            <a:rect b="b" l="l" r="r" t="t"/>
            <a:pathLst>
              <a:path extrusionOk="0" h="1169632" w="1165222">
                <a:moveTo>
                  <a:pt x="0" y="0"/>
                </a:moveTo>
                <a:lnTo>
                  <a:pt x="1165222" y="0"/>
                </a:lnTo>
                <a:lnTo>
                  <a:pt x="1165222" y="1169632"/>
                </a:lnTo>
                <a:lnTo>
                  <a:pt x="0" y="1169632"/>
                </a:lnTo>
                <a:lnTo>
                  <a:pt x="0" y="0"/>
                </a:lnTo>
                <a:close/>
              </a:path>
            </a:pathLst>
          </a:custGeom>
          <a:blipFill rotWithShape="1">
            <a:blip r:embed="rId4">
              <a:alphaModFix/>
            </a:blip>
            <a:stretch>
              <a:fillRect b="0" l="0" r="0" t="0"/>
            </a:stretch>
          </a:blipFill>
          <a:ln>
            <a:noFill/>
          </a:ln>
        </p:spPr>
      </p:sp>
      <p:sp>
        <p:nvSpPr>
          <p:cNvPr id="409" name="Google Shape;409;p31"/>
          <p:cNvSpPr txBox="1"/>
          <p:nvPr/>
        </p:nvSpPr>
        <p:spPr>
          <a:xfrm>
            <a:off x="398625" y="2545700"/>
            <a:ext cx="13937100" cy="7636200"/>
          </a:xfrm>
          <a:prstGeom prst="rect">
            <a:avLst/>
          </a:prstGeom>
          <a:noFill/>
          <a:ln>
            <a:noFill/>
          </a:ln>
        </p:spPr>
        <p:txBody>
          <a:bodyPr anchorCtr="0" anchor="t" bIns="0" lIns="0" spcFirstLastPara="1" rIns="0" wrap="square" tIns="0">
            <a:spAutoFit/>
          </a:bodyPr>
          <a:lstStyle/>
          <a:p>
            <a:pPr indent="-349032" lvl="1" marL="748864" marR="0" rtl="0" algn="just">
              <a:lnSpc>
                <a:spcPct val="116695"/>
              </a:lnSpc>
              <a:spcBef>
                <a:spcPts val="0"/>
              </a:spcBef>
              <a:spcAft>
                <a:spcPts val="0"/>
              </a:spcAft>
              <a:buClr>
                <a:srgbClr val="000000"/>
              </a:buClr>
              <a:buSzPts val="3068"/>
              <a:buFont typeface="Arial"/>
              <a:buChar char="•"/>
            </a:pPr>
            <a:r>
              <a:rPr b="1" i="0" lang="en-US" sz="3068" u="none" cap="none" strike="noStrike">
                <a:solidFill>
                  <a:srgbClr val="000000"/>
                </a:solidFill>
                <a:latin typeface="Arial"/>
                <a:ea typeface="Arial"/>
                <a:cs typeface="Arial"/>
                <a:sym typeface="Arial"/>
              </a:rPr>
              <a:t>Emociones fuertes:</a:t>
            </a:r>
            <a:r>
              <a:rPr b="0" i="0" lang="en-US" sz="3068" u="none" cap="none" strike="noStrike">
                <a:solidFill>
                  <a:srgbClr val="000000"/>
                </a:solidFill>
                <a:latin typeface="Arial"/>
                <a:ea typeface="Arial"/>
                <a:cs typeface="Arial"/>
                <a:sym typeface="Arial"/>
              </a:rPr>
              <a:t> si un contenido provoca risa, miedo o enojo, es más probable que se trate de una desinformación. Ante la duda, y antes de compartirlo, verifica. </a:t>
            </a:r>
            <a:endParaRPr b="0" i="0" sz="1000" u="none" cap="none" strike="noStrike">
              <a:solidFill>
                <a:srgbClr val="000000"/>
              </a:solidFill>
              <a:latin typeface="Arial"/>
              <a:ea typeface="Arial"/>
              <a:cs typeface="Arial"/>
              <a:sym typeface="Arial"/>
            </a:endParaRPr>
          </a:p>
          <a:p>
            <a:pPr indent="0" lvl="0" marL="0" marR="0" rtl="0" algn="just">
              <a:lnSpc>
                <a:spcPct val="116695"/>
              </a:lnSpc>
              <a:spcBef>
                <a:spcPts val="0"/>
              </a:spcBef>
              <a:spcAft>
                <a:spcPts val="0"/>
              </a:spcAft>
              <a:buClr>
                <a:srgbClr val="000000"/>
              </a:buClr>
              <a:buSzPts val="3068"/>
              <a:buFont typeface="Arial"/>
              <a:buNone/>
            </a:pPr>
            <a:r>
              <a:t/>
            </a:r>
            <a:endParaRPr b="0" i="0" sz="3068" u="none" cap="none" strike="noStrike">
              <a:solidFill>
                <a:srgbClr val="000000"/>
              </a:solidFill>
              <a:latin typeface="Arial"/>
              <a:ea typeface="Arial"/>
              <a:cs typeface="Arial"/>
              <a:sym typeface="Arial"/>
            </a:endParaRPr>
          </a:p>
          <a:p>
            <a:pPr indent="-349032" lvl="1" marL="748864" marR="0" rtl="0" algn="just">
              <a:lnSpc>
                <a:spcPct val="116695"/>
              </a:lnSpc>
              <a:spcBef>
                <a:spcPts val="0"/>
              </a:spcBef>
              <a:spcAft>
                <a:spcPts val="0"/>
              </a:spcAft>
              <a:buClr>
                <a:srgbClr val="000000"/>
              </a:buClr>
              <a:buSzPts val="3068"/>
              <a:buFont typeface="Arial"/>
              <a:buChar char="•"/>
            </a:pPr>
            <a:r>
              <a:rPr b="1" i="0" lang="en-US" sz="3068" u="none" cap="none" strike="noStrike">
                <a:solidFill>
                  <a:srgbClr val="000000"/>
                </a:solidFill>
                <a:latin typeface="Arial"/>
                <a:ea typeface="Arial"/>
                <a:cs typeface="Arial"/>
                <a:sym typeface="Arial"/>
              </a:rPr>
              <a:t>Verificación rápida:</a:t>
            </a:r>
            <a:r>
              <a:rPr b="0" i="0" lang="en-US" sz="3068" u="none" cap="none" strike="noStrike">
                <a:solidFill>
                  <a:srgbClr val="000000"/>
                </a:solidFill>
                <a:latin typeface="Arial"/>
                <a:ea typeface="Arial"/>
                <a:cs typeface="Arial"/>
                <a:sym typeface="Arial"/>
              </a:rPr>
              <a:t> busca en Google palabras clave o haz búsqueda inversa de imágenes para ver si ese contenido ya fue publicado o desmentido.</a:t>
            </a:r>
            <a:endParaRPr b="0" i="0" sz="1000" u="none" cap="none" strike="noStrike">
              <a:solidFill>
                <a:srgbClr val="000000"/>
              </a:solidFill>
              <a:latin typeface="Arial"/>
              <a:ea typeface="Arial"/>
              <a:cs typeface="Arial"/>
              <a:sym typeface="Arial"/>
            </a:endParaRPr>
          </a:p>
          <a:p>
            <a:pPr indent="0" lvl="0" marL="0" marR="0" rtl="0" algn="just">
              <a:lnSpc>
                <a:spcPct val="116695"/>
              </a:lnSpc>
              <a:spcBef>
                <a:spcPts val="0"/>
              </a:spcBef>
              <a:spcAft>
                <a:spcPts val="0"/>
              </a:spcAft>
              <a:buClr>
                <a:srgbClr val="000000"/>
              </a:buClr>
              <a:buSzPts val="3068"/>
              <a:buFont typeface="Arial"/>
              <a:buNone/>
            </a:pPr>
            <a:r>
              <a:t/>
            </a:r>
            <a:endParaRPr b="0" i="0" sz="3068" u="none" cap="none" strike="noStrike">
              <a:solidFill>
                <a:srgbClr val="000000"/>
              </a:solidFill>
              <a:latin typeface="Arial"/>
              <a:ea typeface="Arial"/>
              <a:cs typeface="Arial"/>
              <a:sym typeface="Arial"/>
            </a:endParaRPr>
          </a:p>
          <a:p>
            <a:pPr indent="-349032" lvl="1" marL="748864" marR="0" rtl="0" algn="just">
              <a:lnSpc>
                <a:spcPct val="116695"/>
              </a:lnSpc>
              <a:spcBef>
                <a:spcPts val="0"/>
              </a:spcBef>
              <a:spcAft>
                <a:spcPts val="0"/>
              </a:spcAft>
              <a:buClr>
                <a:srgbClr val="000000"/>
              </a:buClr>
              <a:buSzPts val="3068"/>
              <a:buFont typeface="Arial"/>
              <a:buChar char="•"/>
            </a:pPr>
            <a:r>
              <a:rPr b="1" i="0" lang="en-US" sz="3068" u="none" cap="none" strike="noStrike">
                <a:solidFill>
                  <a:srgbClr val="000000"/>
                </a:solidFill>
                <a:latin typeface="Arial"/>
                <a:ea typeface="Arial"/>
                <a:cs typeface="Arial"/>
                <a:sym typeface="Arial"/>
              </a:rPr>
              <a:t>Dieta informativa:</a:t>
            </a:r>
            <a:r>
              <a:rPr b="0" i="0" lang="en-US" sz="3068" u="none" cap="none" strike="noStrike">
                <a:solidFill>
                  <a:srgbClr val="000000"/>
                </a:solidFill>
                <a:latin typeface="Arial"/>
                <a:ea typeface="Arial"/>
                <a:cs typeface="Arial"/>
                <a:sym typeface="Arial"/>
              </a:rPr>
              <a:t> consulta medios diversos (grandes, pequeños, locales e independientes) para contrastar datos.</a:t>
            </a:r>
            <a:endParaRPr b="0" i="0" sz="1000" u="none" cap="none" strike="noStrike">
              <a:solidFill>
                <a:srgbClr val="000000"/>
              </a:solidFill>
              <a:latin typeface="Arial"/>
              <a:ea typeface="Arial"/>
              <a:cs typeface="Arial"/>
              <a:sym typeface="Arial"/>
            </a:endParaRPr>
          </a:p>
          <a:p>
            <a:pPr indent="0" lvl="0" marL="0" marR="0" rtl="0" algn="just">
              <a:lnSpc>
                <a:spcPct val="116695"/>
              </a:lnSpc>
              <a:spcBef>
                <a:spcPts val="0"/>
              </a:spcBef>
              <a:spcAft>
                <a:spcPts val="0"/>
              </a:spcAft>
              <a:buClr>
                <a:srgbClr val="000000"/>
              </a:buClr>
              <a:buSzPts val="3068"/>
              <a:buFont typeface="Arial"/>
              <a:buNone/>
            </a:pPr>
            <a:r>
              <a:t/>
            </a:r>
            <a:endParaRPr b="0" i="0" sz="3068" u="none" cap="none" strike="noStrike">
              <a:solidFill>
                <a:srgbClr val="000000"/>
              </a:solidFill>
              <a:latin typeface="Arial"/>
              <a:ea typeface="Arial"/>
              <a:cs typeface="Arial"/>
              <a:sym typeface="Arial"/>
            </a:endParaRPr>
          </a:p>
          <a:p>
            <a:pPr indent="-349032" lvl="1" marL="748865" marR="0" rtl="0" algn="just">
              <a:lnSpc>
                <a:spcPct val="116695"/>
              </a:lnSpc>
              <a:spcBef>
                <a:spcPts val="0"/>
              </a:spcBef>
              <a:spcAft>
                <a:spcPts val="0"/>
              </a:spcAft>
              <a:buClr>
                <a:srgbClr val="000000"/>
              </a:buClr>
              <a:buSzPts val="3068"/>
              <a:buFont typeface="Arial"/>
              <a:buChar char="•"/>
            </a:pPr>
            <a:r>
              <a:rPr b="1" i="0" lang="en-US" sz="3068" u="none" cap="none" strike="noStrike">
                <a:solidFill>
                  <a:srgbClr val="000000"/>
                </a:solidFill>
                <a:latin typeface="Arial"/>
                <a:ea typeface="Arial"/>
                <a:cs typeface="Arial"/>
                <a:sym typeface="Arial"/>
              </a:rPr>
              <a:t>Otro recurso:</a:t>
            </a:r>
            <a:r>
              <a:rPr b="0" i="0" lang="en-US" sz="3068" u="none" cap="none" strike="noStrike">
                <a:solidFill>
                  <a:srgbClr val="000000"/>
                </a:solidFill>
                <a:latin typeface="Arial"/>
                <a:ea typeface="Arial"/>
                <a:cs typeface="Arial"/>
                <a:sym typeface="Arial"/>
              </a:rPr>
              <a:t> si dudas, envía el contenido al chatbot de Factchequeado (+1 646-873-6087). Allí nuestro equipo de periodistas verificará el contenido y te dirá si es cierto o no. </a:t>
            </a:r>
            <a:endParaRPr b="0" i="0" sz="1000" u="none" cap="none" strike="noStrike">
              <a:solidFill>
                <a:srgbClr val="000000"/>
              </a:solidFill>
              <a:latin typeface="Arial"/>
              <a:ea typeface="Arial"/>
              <a:cs typeface="Arial"/>
              <a:sym typeface="Arial"/>
            </a:endParaRPr>
          </a:p>
        </p:txBody>
      </p:sp>
      <p:sp>
        <p:nvSpPr>
          <p:cNvPr id="410" name="Google Shape;410;p31"/>
          <p:cNvSpPr txBox="1"/>
          <p:nvPr/>
        </p:nvSpPr>
        <p:spPr>
          <a:xfrm>
            <a:off x="317350" y="1243909"/>
            <a:ext cx="17653200" cy="1192500"/>
          </a:xfrm>
          <a:prstGeom prst="rect">
            <a:avLst/>
          </a:prstGeom>
          <a:noFill/>
          <a:ln>
            <a:noFill/>
          </a:ln>
        </p:spPr>
        <p:txBody>
          <a:bodyPr anchorCtr="0" anchor="t" bIns="0" lIns="0" spcFirstLastPara="1" rIns="0" wrap="square" tIns="0">
            <a:spAutoFit/>
          </a:bodyPr>
          <a:lstStyle/>
          <a:p>
            <a:pPr indent="0" lvl="0" marL="0" marR="0" rtl="0" algn="l">
              <a:lnSpc>
                <a:spcPct val="106502"/>
              </a:lnSpc>
              <a:spcBef>
                <a:spcPts val="0"/>
              </a:spcBef>
              <a:spcAft>
                <a:spcPts val="0"/>
              </a:spcAft>
              <a:buClr>
                <a:srgbClr val="000000"/>
              </a:buClr>
              <a:buSzPts val="3752"/>
              <a:buFont typeface="Arial"/>
              <a:buNone/>
            </a:pPr>
            <a:r>
              <a:rPr b="1" i="0" lang="en-US" sz="3752" u="sng" cap="none" strike="noStrike">
                <a:solidFill>
                  <a:srgbClr val="000000"/>
                </a:solidFill>
                <a:latin typeface="Arial"/>
                <a:ea typeface="Arial"/>
                <a:cs typeface="Arial"/>
                <a:sym typeface="Arial"/>
              </a:rPr>
              <a:t>¿VAS A COMPARTIR ALGO QUE TE PARECE UNA INFORMACIÓN VALIOSA? CÓMO PUEDES VERIFICAR SU VERACIDAD ANTES</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14" name="Shape 414"/>
        <p:cNvGrpSpPr/>
        <p:nvPr/>
      </p:nvGrpSpPr>
      <p:grpSpPr>
        <a:xfrm>
          <a:off x="0" y="0"/>
          <a:ext cx="0" cy="0"/>
          <a:chOff x="0" y="0"/>
          <a:chExt cx="0" cy="0"/>
        </a:xfrm>
      </p:grpSpPr>
      <p:sp>
        <p:nvSpPr>
          <p:cNvPr id="415" name="Google Shape;415;p32"/>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16" name="Google Shape;416;p32"/>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417" name="Google Shape;417;p32"/>
          <p:cNvGrpSpPr/>
          <p:nvPr/>
        </p:nvGrpSpPr>
        <p:grpSpPr>
          <a:xfrm>
            <a:off x="-3" y="1061244"/>
            <a:ext cx="18287997" cy="1450464"/>
            <a:chOff x="63500" y="63500"/>
            <a:chExt cx="18288000" cy="1450467"/>
          </a:xfrm>
        </p:grpSpPr>
        <p:sp>
          <p:nvSpPr>
            <p:cNvPr id="418" name="Google Shape;418;p32"/>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sp>
        <p:sp>
          <p:nvSpPr>
            <p:cNvPr id="419" name="Google Shape;419;p32"/>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420" name="Google Shape;420;p32"/>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sp>
      </p:grpSp>
      <p:sp>
        <p:nvSpPr>
          <p:cNvPr id="421" name="Google Shape;421;p32"/>
          <p:cNvSpPr txBox="1"/>
          <p:nvPr/>
        </p:nvSpPr>
        <p:spPr>
          <a:xfrm>
            <a:off x="1642672" y="4189666"/>
            <a:ext cx="15784725" cy="146748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8600"/>
              <a:buFont typeface="Arial"/>
              <a:buNone/>
            </a:pPr>
            <a:r>
              <a:rPr b="0" i="0" lang="en-US" sz="8600" u="none" cap="none" strike="noStrike">
                <a:solidFill>
                  <a:srgbClr val="000000"/>
                </a:solidFill>
                <a:latin typeface="Arial"/>
                <a:ea typeface="Arial"/>
                <a:cs typeface="Arial"/>
                <a:sym typeface="Arial"/>
              </a:rPr>
              <a:t>2.</a:t>
            </a:r>
            <a:r>
              <a:rPr b="1" i="0" lang="en-US" sz="8600" u="none" cap="none" strike="noStrike">
                <a:solidFill>
                  <a:srgbClr val="000000"/>
                </a:solidFill>
                <a:latin typeface="Arial"/>
                <a:ea typeface="Arial"/>
                <a:cs typeface="Arial"/>
                <a:sym typeface="Arial"/>
              </a:rPr>
              <a:t> DURANTE LA GRABACIÓN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25" name="Shape 425"/>
        <p:cNvGrpSpPr/>
        <p:nvPr/>
      </p:nvGrpSpPr>
      <p:grpSpPr>
        <a:xfrm>
          <a:off x="0" y="0"/>
          <a:ext cx="0" cy="0"/>
          <a:chOff x="0" y="0"/>
          <a:chExt cx="0" cy="0"/>
        </a:xfrm>
      </p:grpSpPr>
      <p:sp>
        <p:nvSpPr>
          <p:cNvPr id="426" name="Google Shape;426;p3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27" name="Google Shape;427;p3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428" name="Google Shape;428;p33"/>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429" name="Google Shape;429;p33"/>
          <p:cNvSpPr txBox="1"/>
          <p:nvPr/>
        </p:nvSpPr>
        <p:spPr>
          <a:xfrm>
            <a:off x="197400" y="3079175"/>
            <a:ext cx="132984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¿Por qué es importante distinguir entre opinión y hecho?</a:t>
            </a:r>
            <a:endParaRPr b="0" i="0" sz="1400" u="none" cap="none" strike="noStrike">
              <a:solidFill>
                <a:srgbClr val="000000"/>
              </a:solidFill>
              <a:latin typeface="Arial"/>
              <a:ea typeface="Arial"/>
              <a:cs typeface="Arial"/>
              <a:sym typeface="Arial"/>
            </a:endParaRPr>
          </a:p>
        </p:txBody>
      </p:sp>
      <p:sp>
        <p:nvSpPr>
          <p:cNvPr id="430" name="Google Shape;430;p33"/>
          <p:cNvSpPr txBox="1"/>
          <p:nvPr/>
        </p:nvSpPr>
        <p:spPr>
          <a:xfrm>
            <a:off x="197399" y="4144150"/>
            <a:ext cx="17309100" cy="37863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0" i="0" lang="en-US" sz="3599" u="none" cap="none" strike="noStrike">
                <a:solidFill>
                  <a:srgbClr val="000000"/>
                </a:solidFill>
                <a:latin typeface="Arial"/>
                <a:ea typeface="Arial"/>
                <a:cs typeface="Arial"/>
                <a:sym typeface="Arial"/>
              </a:rPr>
              <a:t>Cuando grabas contenido para tus seguidores, tu voz tiene peso y puede influir en la forma en la que las personas perciben la realidad. </a:t>
            </a:r>
            <a:endParaRPr b="0" i="0" sz="3599"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3599"/>
              <a:buFont typeface="Arial"/>
              <a:buNone/>
            </a:pPr>
            <a:r>
              <a:t/>
            </a:r>
            <a:endParaRPr b="0" i="0" sz="3599"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3599"/>
              <a:buFont typeface="Arial"/>
              <a:buNone/>
            </a:pPr>
            <a:r>
              <a:rPr b="0" i="0" lang="en-US" sz="3599" u="none" cap="none" strike="noStrike">
                <a:solidFill>
                  <a:srgbClr val="000000"/>
                </a:solidFill>
                <a:latin typeface="Arial"/>
                <a:ea typeface="Arial"/>
                <a:cs typeface="Arial"/>
                <a:sym typeface="Arial"/>
              </a:rPr>
              <a:t>Por eso, es fundamental que aclares si lo que compartes es un hecho comprobado o tu opinión. Esto </a:t>
            </a:r>
            <a:r>
              <a:rPr b="0" i="0" lang="en-US" sz="3599" u="none" cap="none" strike="noStrike">
                <a:solidFill>
                  <a:schemeClr val="dk1"/>
                </a:solidFill>
                <a:latin typeface="Arial"/>
                <a:ea typeface="Arial"/>
                <a:cs typeface="Arial"/>
                <a:sym typeface="Arial"/>
              </a:rPr>
              <a:t>ayuda a tu audiencia a confiar en ti y a evitar la desinformación.</a:t>
            </a:r>
            <a:endParaRPr b="0" i="0" sz="1400" u="none" cap="none" strike="noStrike">
              <a:solidFill>
                <a:schemeClr val="dk1"/>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3599"/>
              <a:buFont typeface="Arial"/>
              <a:buNone/>
            </a:pPr>
            <a:r>
              <a:t/>
            </a:r>
            <a:endParaRPr b="0" i="0" sz="3599" u="none" cap="none" strike="noStrike">
              <a:solidFill>
                <a:srgbClr val="000000"/>
              </a:solidFill>
              <a:latin typeface="Arial"/>
              <a:ea typeface="Arial"/>
              <a:cs typeface="Arial"/>
              <a:sym typeface="Arial"/>
            </a:endParaRPr>
          </a:p>
        </p:txBody>
      </p:sp>
      <p:sp>
        <p:nvSpPr>
          <p:cNvPr id="431" name="Google Shape;431;p33"/>
          <p:cNvSpPr txBox="1"/>
          <p:nvPr/>
        </p:nvSpPr>
        <p:spPr>
          <a:xfrm>
            <a:off x="197406" y="7424006"/>
            <a:ext cx="11846100" cy="2154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33"/>
          <p:cNvSpPr txBox="1"/>
          <p:nvPr/>
        </p:nvSpPr>
        <p:spPr>
          <a:xfrm>
            <a:off x="155419" y="1612216"/>
            <a:ext cx="6917330" cy="844563"/>
          </a:xfrm>
          <a:prstGeom prst="rect">
            <a:avLst/>
          </a:prstGeom>
          <a:noFill/>
          <a:ln>
            <a:noFill/>
          </a:ln>
        </p:spPr>
        <p:txBody>
          <a:bodyPr anchorCtr="0" anchor="t" bIns="0" lIns="0" spcFirstLastPara="1" rIns="0" wrap="square" tIns="0">
            <a:spAutoFit/>
          </a:bodyPr>
          <a:lstStyle/>
          <a:p>
            <a:pPr indent="0" lvl="0" marL="0" marR="0" rtl="0" algn="l">
              <a:lnSpc>
                <a:spcPct val="140008"/>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¿HECHO U OPINIÓN?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36" name="Shape 436"/>
        <p:cNvGrpSpPr/>
        <p:nvPr/>
      </p:nvGrpSpPr>
      <p:grpSpPr>
        <a:xfrm>
          <a:off x="0" y="0"/>
          <a:ext cx="0" cy="0"/>
          <a:chOff x="0" y="0"/>
          <a:chExt cx="0" cy="0"/>
        </a:xfrm>
      </p:grpSpPr>
      <p:sp>
        <p:nvSpPr>
          <p:cNvPr id="437" name="Google Shape;437;p34"/>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38" name="Google Shape;438;p34"/>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439" name="Google Shape;439;p34"/>
          <p:cNvGrpSpPr/>
          <p:nvPr/>
        </p:nvGrpSpPr>
        <p:grpSpPr>
          <a:xfrm>
            <a:off x="1485735" y="3778060"/>
            <a:ext cx="7001767" cy="1790065"/>
            <a:chOff x="63500" y="63500"/>
            <a:chExt cx="7001764" cy="1790065"/>
          </a:xfrm>
        </p:grpSpPr>
        <p:sp>
          <p:nvSpPr>
            <p:cNvPr id="440" name="Google Shape;440;p34"/>
            <p:cNvSpPr/>
            <p:nvPr/>
          </p:nvSpPr>
          <p:spPr>
            <a:xfrm>
              <a:off x="63500" y="128143"/>
              <a:ext cx="7001764" cy="1725422"/>
            </a:xfrm>
            <a:custGeom>
              <a:rect b="b" l="l" r="r" t="t"/>
              <a:pathLst>
                <a:path extrusionOk="0" h="1725422" w="7001764">
                  <a:moveTo>
                    <a:pt x="0" y="0"/>
                  </a:moveTo>
                  <a:lnTo>
                    <a:pt x="0" y="1725422"/>
                  </a:lnTo>
                  <a:lnTo>
                    <a:pt x="7001764" y="1725422"/>
                  </a:lnTo>
                  <a:lnTo>
                    <a:pt x="7001764" y="0"/>
                  </a:lnTo>
                  <a:close/>
                </a:path>
              </a:pathLst>
            </a:custGeom>
            <a:solidFill>
              <a:srgbClr val="A172AB"/>
            </a:solidFill>
            <a:ln>
              <a:noFill/>
            </a:ln>
          </p:spPr>
        </p:sp>
        <p:sp>
          <p:nvSpPr>
            <p:cNvPr id="441" name="Google Shape;441;p34"/>
            <p:cNvSpPr/>
            <p:nvPr/>
          </p:nvSpPr>
          <p:spPr>
            <a:xfrm>
              <a:off x="2923921" y="63500"/>
              <a:ext cx="1148334" cy="28575"/>
            </a:xfrm>
            <a:custGeom>
              <a:rect b="b" l="l" r="r" t="t"/>
              <a:pathLst>
                <a:path extrusionOk="0" h="28575" w="1148334">
                  <a:moveTo>
                    <a:pt x="0" y="0"/>
                  </a:moveTo>
                  <a:lnTo>
                    <a:pt x="1148334" y="0"/>
                  </a:lnTo>
                  <a:lnTo>
                    <a:pt x="1148334" y="28575"/>
                  </a:lnTo>
                  <a:lnTo>
                    <a:pt x="0" y="28575"/>
                  </a:lnTo>
                  <a:close/>
                </a:path>
              </a:pathLst>
            </a:custGeom>
            <a:solidFill>
              <a:srgbClr val="000000"/>
            </a:solidFill>
            <a:ln>
              <a:noFill/>
            </a:ln>
          </p:spPr>
        </p:sp>
      </p:grpSp>
      <p:sp>
        <p:nvSpPr>
          <p:cNvPr id="442" name="Google Shape;442;p34"/>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grpSp>
        <p:nvGrpSpPr>
          <p:cNvPr id="443" name="Google Shape;443;p34"/>
          <p:cNvGrpSpPr/>
          <p:nvPr/>
        </p:nvGrpSpPr>
        <p:grpSpPr>
          <a:xfrm>
            <a:off x="5643150" y="6773767"/>
            <a:ext cx="6998208" cy="1997205"/>
            <a:chOff x="63500" y="63500"/>
            <a:chExt cx="6998208" cy="1997202"/>
          </a:xfrm>
        </p:grpSpPr>
        <p:sp>
          <p:nvSpPr>
            <p:cNvPr id="444" name="Google Shape;444;p34"/>
            <p:cNvSpPr/>
            <p:nvPr/>
          </p:nvSpPr>
          <p:spPr>
            <a:xfrm>
              <a:off x="63500" y="128143"/>
              <a:ext cx="6998208" cy="1932559"/>
            </a:xfrm>
            <a:custGeom>
              <a:rect b="b" l="l" r="r" t="t"/>
              <a:pathLst>
                <a:path extrusionOk="0" h="1932559" w="6998208">
                  <a:moveTo>
                    <a:pt x="0" y="0"/>
                  </a:moveTo>
                  <a:lnTo>
                    <a:pt x="6998208" y="0"/>
                  </a:lnTo>
                  <a:lnTo>
                    <a:pt x="6998208" y="1932559"/>
                  </a:lnTo>
                  <a:lnTo>
                    <a:pt x="0" y="1932559"/>
                  </a:lnTo>
                  <a:close/>
                </a:path>
              </a:pathLst>
            </a:custGeom>
            <a:solidFill>
              <a:srgbClr val="A172AB"/>
            </a:solidFill>
            <a:ln>
              <a:noFill/>
            </a:ln>
          </p:spPr>
        </p:sp>
        <p:sp>
          <p:nvSpPr>
            <p:cNvPr id="445" name="Google Shape;445;p34"/>
            <p:cNvSpPr/>
            <p:nvPr/>
          </p:nvSpPr>
          <p:spPr>
            <a:xfrm>
              <a:off x="1523492" y="63500"/>
              <a:ext cx="4036441" cy="28575"/>
            </a:xfrm>
            <a:custGeom>
              <a:rect b="b" l="l" r="r" t="t"/>
              <a:pathLst>
                <a:path extrusionOk="0" h="28575" w="4036441">
                  <a:moveTo>
                    <a:pt x="0" y="0"/>
                  </a:moveTo>
                  <a:lnTo>
                    <a:pt x="4036441" y="0"/>
                  </a:lnTo>
                  <a:lnTo>
                    <a:pt x="4036441" y="28575"/>
                  </a:lnTo>
                  <a:lnTo>
                    <a:pt x="0" y="28575"/>
                  </a:lnTo>
                  <a:close/>
                </a:path>
              </a:pathLst>
            </a:custGeom>
            <a:solidFill>
              <a:srgbClr val="000000"/>
            </a:solidFill>
            <a:ln>
              <a:noFill/>
            </a:ln>
          </p:spPr>
        </p:sp>
      </p:grpSp>
      <p:grpSp>
        <p:nvGrpSpPr>
          <p:cNvPr id="446" name="Google Shape;446;p34"/>
          <p:cNvGrpSpPr/>
          <p:nvPr/>
        </p:nvGrpSpPr>
        <p:grpSpPr>
          <a:xfrm>
            <a:off x="9800555" y="3778060"/>
            <a:ext cx="7001767" cy="1790065"/>
            <a:chOff x="63500" y="63500"/>
            <a:chExt cx="7001764" cy="1790065"/>
          </a:xfrm>
        </p:grpSpPr>
        <p:sp>
          <p:nvSpPr>
            <p:cNvPr id="447" name="Google Shape;447;p34"/>
            <p:cNvSpPr/>
            <p:nvPr/>
          </p:nvSpPr>
          <p:spPr>
            <a:xfrm>
              <a:off x="63500" y="128143"/>
              <a:ext cx="7001764" cy="1725422"/>
            </a:xfrm>
            <a:custGeom>
              <a:rect b="b" l="l" r="r" t="t"/>
              <a:pathLst>
                <a:path extrusionOk="0" h="1725422" w="7001764">
                  <a:moveTo>
                    <a:pt x="0" y="0"/>
                  </a:moveTo>
                  <a:lnTo>
                    <a:pt x="0" y="1725422"/>
                  </a:lnTo>
                  <a:lnTo>
                    <a:pt x="7001764" y="1725422"/>
                  </a:lnTo>
                  <a:lnTo>
                    <a:pt x="7001764" y="0"/>
                  </a:lnTo>
                  <a:close/>
                </a:path>
              </a:pathLst>
            </a:custGeom>
            <a:solidFill>
              <a:srgbClr val="A172AB"/>
            </a:solidFill>
            <a:ln>
              <a:noFill/>
            </a:ln>
          </p:spPr>
        </p:sp>
        <p:sp>
          <p:nvSpPr>
            <p:cNvPr id="448" name="Google Shape;448;p34"/>
            <p:cNvSpPr/>
            <p:nvPr/>
          </p:nvSpPr>
          <p:spPr>
            <a:xfrm>
              <a:off x="2876550" y="63500"/>
              <a:ext cx="1334516" cy="28575"/>
            </a:xfrm>
            <a:custGeom>
              <a:rect b="b" l="l" r="r" t="t"/>
              <a:pathLst>
                <a:path extrusionOk="0" h="28575" w="1334516">
                  <a:moveTo>
                    <a:pt x="0" y="0"/>
                  </a:moveTo>
                  <a:lnTo>
                    <a:pt x="1334516" y="0"/>
                  </a:lnTo>
                  <a:lnTo>
                    <a:pt x="1334516" y="28575"/>
                  </a:lnTo>
                  <a:lnTo>
                    <a:pt x="0" y="28575"/>
                  </a:lnTo>
                  <a:close/>
                </a:path>
              </a:pathLst>
            </a:custGeom>
            <a:solidFill>
              <a:srgbClr val="000000"/>
            </a:solidFill>
            <a:ln>
              <a:noFill/>
            </a:ln>
          </p:spPr>
        </p:sp>
      </p:grpSp>
      <p:sp>
        <p:nvSpPr>
          <p:cNvPr id="449" name="Google Shape;449;p34"/>
          <p:cNvSpPr txBox="1"/>
          <p:nvPr/>
        </p:nvSpPr>
        <p:spPr>
          <a:xfrm>
            <a:off x="155419" y="1205922"/>
            <a:ext cx="10632748" cy="868696"/>
          </a:xfrm>
          <a:prstGeom prst="rect">
            <a:avLst/>
          </a:prstGeom>
          <a:noFill/>
          <a:ln>
            <a:noFill/>
          </a:ln>
        </p:spPr>
        <p:txBody>
          <a:bodyPr anchorCtr="0" anchor="t" bIns="0" lIns="0" spcFirstLastPara="1" rIns="0" wrap="square" tIns="0">
            <a:spAutoFit/>
          </a:bodyPr>
          <a:lstStyle/>
          <a:p>
            <a:pPr indent="0" lvl="0" marL="0" marR="0" rtl="0" algn="l">
              <a:lnSpc>
                <a:spcPct val="145209"/>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¿CÓMO DISTINGUIR Y ACLARAR?</a:t>
            </a:r>
            <a:endParaRPr b="0" i="0" sz="1400" u="none" cap="none" strike="noStrike">
              <a:solidFill>
                <a:srgbClr val="000000"/>
              </a:solidFill>
              <a:latin typeface="Arial"/>
              <a:ea typeface="Arial"/>
              <a:cs typeface="Arial"/>
              <a:sym typeface="Arial"/>
            </a:endParaRPr>
          </a:p>
        </p:txBody>
      </p:sp>
      <p:sp>
        <p:nvSpPr>
          <p:cNvPr id="450" name="Google Shape;450;p34"/>
          <p:cNvSpPr txBox="1"/>
          <p:nvPr/>
        </p:nvSpPr>
        <p:spPr>
          <a:xfrm>
            <a:off x="1971199" y="2407501"/>
            <a:ext cx="136141" cy="754275"/>
          </a:xfrm>
          <a:prstGeom prst="rect">
            <a:avLst/>
          </a:prstGeom>
          <a:noFill/>
          <a:ln>
            <a:noFill/>
          </a:ln>
        </p:spPr>
        <p:txBody>
          <a:bodyPr anchorCtr="0" anchor="t" bIns="0" lIns="0" spcFirstLastPara="1" rIns="0" wrap="square" tIns="0">
            <a:spAutoFit/>
          </a:bodyPr>
          <a:lstStyle/>
          <a:p>
            <a:pPr indent="0" lvl="0" marL="0" marR="0" rtl="0" algn="l">
              <a:lnSpc>
                <a:spcPct val="185190"/>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51" name="Google Shape;451;p34"/>
          <p:cNvSpPr txBox="1"/>
          <p:nvPr/>
        </p:nvSpPr>
        <p:spPr>
          <a:xfrm>
            <a:off x="1856623" y="3976792"/>
            <a:ext cx="6384884" cy="1080773"/>
          </a:xfrm>
          <a:prstGeom prst="rect">
            <a:avLst/>
          </a:prstGeom>
          <a:noFill/>
          <a:ln>
            <a:noFill/>
          </a:ln>
        </p:spPr>
        <p:txBody>
          <a:bodyPr anchorCtr="0" anchor="t" bIns="0" lIns="0" spcFirstLastPara="1" rIns="0" wrap="square" tIns="0">
            <a:spAutoFit/>
          </a:bodyPr>
          <a:lstStyle/>
          <a:p>
            <a:pPr indent="0" lvl="0" marL="0" marR="0" rtl="0" algn="ctr">
              <a:lnSpc>
                <a:spcPct val="129604"/>
              </a:lnSpc>
              <a:spcBef>
                <a:spcPts val="0"/>
              </a:spcBef>
              <a:spcAft>
                <a:spcPts val="0"/>
              </a:spcAft>
              <a:buClr>
                <a:srgbClr val="000000"/>
              </a:buClr>
              <a:buSzPts val="2199"/>
              <a:buFont typeface="Arial"/>
              <a:buNone/>
            </a:pPr>
            <a:r>
              <a:rPr b="1" i="0" lang="en-US" sz="2199" u="none" cap="none" strike="noStrike">
                <a:solidFill>
                  <a:srgbClr val="000000"/>
                </a:solidFill>
                <a:latin typeface="Arial"/>
                <a:ea typeface="Arial"/>
                <a:cs typeface="Arial"/>
                <a:sym typeface="Arial"/>
              </a:rPr>
              <a:t>Es una obra, acción o afirmación verificable. </a:t>
            </a:r>
            <a:r>
              <a:rPr b="0" i="0" lang="en-US" sz="2199" u="none" cap="none" strike="noStrike">
                <a:solidFill>
                  <a:srgbClr val="000000"/>
                </a:solidFill>
                <a:latin typeface="Arial"/>
                <a:ea typeface="Arial"/>
                <a:cs typeface="Arial"/>
                <a:sym typeface="Arial"/>
              </a:rPr>
              <a:t>Ejemplo: “Hoy es lunes” o “La OMS publicó un informe sobre salud mental en 2025.”</a:t>
            </a:r>
            <a:endParaRPr b="0" i="0" sz="1400" u="none" cap="none" strike="noStrike">
              <a:solidFill>
                <a:srgbClr val="000000"/>
              </a:solidFill>
              <a:latin typeface="Arial"/>
              <a:ea typeface="Arial"/>
              <a:cs typeface="Arial"/>
              <a:sym typeface="Arial"/>
            </a:endParaRPr>
          </a:p>
        </p:txBody>
      </p:sp>
      <p:sp>
        <p:nvSpPr>
          <p:cNvPr id="452" name="Google Shape;452;p34"/>
          <p:cNvSpPr txBox="1"/>
          <p:nvPr/>
        </p:nvSpPr>
        <p:spPr>
          <a:xfrm>
            <a:off x="9073648" y="6326991"/>
            <a:ext cx="90668" cy="503720"/>
          </a:xfrm>
          <a:prstGeom prst="rect">
            <a:avLst/>
          </a:prstGeom>
          <a:noFill/>
          <a:ln>
            <a:noFill/>
          </a:ln>
        </p:spPr>
        <p:txBody>
          <a:bodyPr anchorCtr="0" anchor="t" bIns="0" lIns="0" spcFirstLastPara="1" rIns="0" wrap="square" tIns="0">
            <a:spAutoFit/>
          </a:bodyPr>
          <a:lstStyle/>
          <a:p>
            <a:pPr indent="0" lvl="0" marL="0" marR="0" rtl="0" algn="l">
              <a:lnSpc>
                <a:spcPct val="147516"/>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53" name="Google Shape;453;p34"/>
          <p:cNvSpPr txBox="1"/>
          <p:nvPr/>
        </p:nvSpPr>
        <p:spPr>
          <a:xfrm>
            <a:off x="6079960" y="7103816"/>
            <a:ext cx="6330300" cy="1337100"/>
          </a:xfrm>
          <a:prstGeom prst="rect">
            <a:avLst/>
          </a:prstGeom>
          <a:noFill/>
          <a:ln>
            <a:noFill/>
          </a:ln>
        </p:spPr>
        <p:txBody>
          <a:bodyPr anchorCtr="0" anchor="t" bIns="0" lIns="0" spcFirstLastPara="1" rIns="0" wrap="square" tIns="0">
            <a:spAutoFit/>
          </a:bodyPr>
          <a:lstStyle/>
          <a:p>
            <a:pPr indent="0" lvl="0" marL="0" marR="0" rtl="0" algn="l">
              <a:lnSpc>
                <a:spcPct val="147521"/>
              </a:lnSpc>
              <a:spcBef>
                <a:spcPts val="0"/>
              </a:spcBef>
              <a:spcAft>
                <a:spcPts val="0"/>
              </a:spcAft>
              <a:buClr>
                <a:srgbClr val="000000"/>
              </a:buClr>
              <a:buSzPts val="2199"/>
              <a:buFont typeface="Arial"/>
              <a:buNone/>
            </a:pPr>
            <a:r>
              <a:rPr b="0" i="0" lang="en-US" sz="2199" u="none" cap="none" strike="noStrike">
                <a:solidFill>
                  <a:srgbClr val="000000"/>
                </a:solidFill>
                <a:latin typeface="Arial"/>
                <a:ea typeface="Arial"/>
                <a:cs typeface="Arial"/>
                <a:sym typeface="Arial"/>
              </a:rPr>
              <a:t>Cuando, por ejemplo, la fuente es un experto, </a:t>
            </a:r>
            <a:r>
              <a:rPr b="0" i="0" lang="en-US" sz="2199" u="none" cap="none" strike="noStrike">
                <a:solidFill>
                  <a:schemeClr val="dk1"/>
                </a:solidFill>
                <a:latin typeface="Arial"/>
                <a:ea typeface="Arial"/>
                <a:cs typeface="Arial"/>
                <a:sym typeface="Arial"/>
              </a:rPr>
              <a:t>esto no es un hecho ni necesariamente una</a:t>
            </a:r>
            <a:r>
              <a:rPr b="0" i="0" lang="en-US" sz="1400" u="none" cap="none" strike="noStrike">
                <a:solidFill>
                  <a:schemeClr val="dk1"/>
                </a:solidFill>
                <a:latin typeface="Arial"/>
                <a:ea typeface="Arial"/>
                <a:cs typeface="Arial"/>
                <a:sym typeface="Arial"/>
              </a:rPr>
              <a:t> </a:t>
            </a:r>
            <a:r>
              <a:rPr b="0" i="0" lang="en-US" sz="2199" u="none" cap="none" strike="noStrike">
                <a:solidFill>
                  <a:schemeClr val="dk1"/>
                </a:solidFill>
                <a:latin typeface="Arial"/>
                <a:ea typeface="Arial"/>
                <a:cs typeface="Arial"/>
                <a:sym typeface="Arial"/>
              </a:rPr>
              <a:t>opinión, sino que es fruto de los hallazgos de su</a:t>
            </a:r>
            <a:r>
              <a:rPr b="0" i="0" lang="en-US" sz="1400" u="none" cap="none" strike="noStrike">
                <a:solidFill>
                  <a:schemeClr val="dk1"/>
                </a:solidFill>
                <a:latin typeface="Arial"/>
                <a:ea typeface="Arial"/>
                <a:cs typeface="Arial"/>
                <a:sym typeface="Arial"/>
              </a:rPr>
              <a:t> </a:t>
            </a:r>
            <a:r>
              <a:rPr b="0" i="0" lang="en-US" sz="2199" u="none" cap="none" strike="noStrike">
                <a:solidFill>
                  <a:schemeClr val="dk1"/>
                </a:solidFill>
                <a:latin typeface="Arial"/>
                <a:ea typeface="Arial"/>
                <a:cs typeface="Arial"/>
                <a:sym typeface="Arial"/>
              </a:rPr>
              <a:t>trabajo. </a:t>
            </a:r>
            <a:endParaRPr b="0" i="0" sz="2199" u="none" cap="none" strike="noStrike">
              <a:solidFill>
                <a:srgbClr val="000000"/>
              </a:solidFill>
              <a:latin typeface="Arial"/>
              <a:ea typeface="Arial"/>
              <a:cs typeface="Arial"/>
              <a:sym typeface="Arial"/>
            </a:endParaRPr>
          </a:p>
        </p:txBody>
      </p:sp>
      <p:sp>
        <p:nvSpPr>
          <p:cNvPr id="454" name="Google Shape;454;p34"/>
          <p:cNvSpPr txBox="1"/>
          <p:nvPr/>
        </p:nvSpPr>
        <p:spPr>
          <a:xfrm>
            <a:off x="5910154" y="7573966"/>
            <a:ext cx="6669900" cy="215400"/>
          </a:xfrm>
          <a:prstGeom prst="rect">
            <a:avLst/>
          </a:prstGeom>
          <a:noFill/>
          <a:ln>
            <a:noFill/>
          </a:ln>
        </p:spPr>
        <p:txBody>
          <a:bodyPr anchorCtr="0" anchor="t" bIns="0" lIns="0" spcFirstLastPara="1" rIns="0" wrap="square" tIns="0">
            <a:spAutoFit/>
          </a:bodyPr>
          <a:lstStyle/>
          <a:p>
            <a:pPr indent="0" lvl="0" marL="0" marR="0" rtl="0" algn="ctr">
              <a:lnSpc>
                <a:spcPct val="102501"/>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34"/>
          <p:cNvSpPr txBox="1"/>
          <p:nvPr/>
        </p:nvSpPr>
        <p:spPr>
          <a:xfrm>
            <a:off x="9899980" y="3976792"/>
            <a:ext cx="6938801" cy="1080773"/>
          </a:xfrm>
          <a:prstGeom prst="rect">
            <a:avLst/>
          </a:prstGeom>
          <a:noFill/>
          <a:ln>
            <a:noFill/>
          </a:ln>
        </p:spPr>
        <p:txBody>
          <a:bodyPr anchorCtr="0" anchor="t" bIns="0" lIns="0" spcFirstLastPara="1" rIns="0" wrap="square" tIns="0">
            <a:spAutoFit/>
          </a:bodyPr>
          <a:lstStyle/>
          <a:p>
            <a:pPr indent="0" lvl="0" marL="0" marR="0" rtl="0" algn="ctr">
              <a:lnSpc>
                <a:spcPct val="129604"/>
              </a:lnSpc>
              <a:spcBef>
                <a:spcPts val="0"/>
              </a:spcBef>
              <a:spcAft>
                <a:spcPts val="0"/>
              </a:spcAft>
              <a:buClr>
                <a:srgbClr val="000000"/>
              </a:buClr>
              <a:buSzPts val="2199"/>
              <a:buFont typeface="Arial"/>
              <a:buNone/>
            </a:pPr>
            <a:r>
              <a:rPr b="1" i="0" lang="en-US" sz="2199" u="none" cap="none" strike="noStrike">
                <a:solidFill>
                  <a:srgbClr val="000000"/>
                </a:solidFill>
                <a:latin typeface="Arial"/>
                <a:ea typeface="Arial"/>
                <a:cs typeface="Arial"/>
                <a:sym typeface="Arial"/>
              </a:rPr>
              <a:t>Es una interpretación, creencia o valoración </a:t>
            </a:r>
            <a:r>
              <a:rPr b="0" i="0" lang="en-US" sz="2199" u="none" cap="none" strike="noStrike">
                <a:solidFill>
                  <a:srgbClr val="000000"/>
                </a:solidFill>
                <a:latin typeface="Arial"/>
                <a:ea typeface="Arial"/>
                <a:cs typeface="Arial"/>
                <a:sym typeface="Arial"/>
              </a:rPr>
              <a:t>personal. Ejemplo: “Creo que este informe es muy útil” o “En mi experiencia, los lunes son difíciles.”</a:t>
            </a:r>
            <a:endParaRPr b="0" i="0" sz="1400" u="none" cap="none" strike="noStrike">
              <a:solidFill>
                <a:srgbClr val="000000"/>
              </a:solidFill>
              <a:latin typeface="Arial"/>
              <a:ea typeface="Arial"/>
              <a:cs typeface="Arial"/>
              <a:sym typeface="Arial"/>
            </a:endParaRPr>
          </a:p>
        </p:txBody>
      </p:sp>
      <p:sp>
        <p:nvSpPr>
          <p:cNvPr id="456" name="Google Shape;456;p34"/>
          <p:cNvSpPr txBox="1"/>
          <p:nvPr/>
        </p:nvSpPr>
        <p:spPr>
          <a:xfrm>
            <a:off x="4384148" y="3350325"/>
            <a:ext cx="14904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HECHO</a:t>
            </a:r>
            <a:endParaRPr b="0" i="0" sz="1400" u="none" cap="none" strike="noStrike">
              <a:solidFill>
                <a:srgbClr val="000000"/>
              </a:solidFill>
              <a:latin typeface="Arial"/>
              <a:ea typeface="Arial"/>
              <a:cs typeface="Arial"/>
              <a:sym typeface="Arial"/>
            </a:endParaRPr>
          </a:p>
        </p:txBody>
      </p:sp>
      <p:sp>
        <p:nvSpPr>
          <p:cNvPr id="457" name="Google Shape;457;p34"/>
          <p:cNvSpPr txBox="1"/>
          <p:nvPr/>
        </p:nvSpPr>
        <p:spPr>
          <a:xfrm>
            <a:off x="6726327" y="6355650"/>
            <a:ext cx="5683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ATRIBUCIÓN A TERCEROS</a:t>
            </a:r>
            <a:endParaRPr b="0" i="0" sz="1400" u="none" cap="none" strike="noStrike">
              <a:solidFill>
                <a:srgbClr val="000000"/>
              </a:solidFill>
              <a:latin typeface="Arial"/>
              <a:ea typeface="Arial"/>
              <a:cs typeface="Arial"/>
              <a:sym typeface="Arial"/>
            </a:endParaRPr>
          </a:p>
        </p:txBody>
      </p:sp>
      <p:sp>
        <p:nvSpPr>
          <p:cNvPr id="458" name="Google Shape;458;p34"/>
          <p:cNvSpPr txBox="1"/>
          <p:nvPr/>
        </p:nvSpPr>
        <p:spPr>
          <a:xfrm>
            <a:off x="12544249" y="3350325"/>
            <a:ext cx="1827000" cy="4308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OPINIÓN</a:t>
            </a:r>
            <a:endParaRPr b="0" i="0" sz="1400" u="none" cap="none" strike="noStrike">
              <a:solidFill>
                <a:srgbClr val="000000"/>
              </a:solidFill>
              <a:latin typeface="Arial"/>
              <a:ea typeface="Arial"/>
              <a:cs typeface="Arial"/>
              <a:sym typeface="Arial"/>
            </a:endParaRPr>
          </a:p>
        </p:txBody>
      </p:sp>
      <p:sp>
        <p:nvSpPr>
          <p:cNvPr id="459" name="Google Shape;459;p34"/>
          <p:cNvSpPr txBox="1"/>
          <p:nvPr/>
        </p:nvSpPr>
        <p:spPr>
          <a:xfrm>
            <a:off x="197399" y="2559900"/>
            <a:ext cx="7606500" cy="5541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Atribuye lo que estás diciendo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63" name="Shape 463"/>
        <p:cNvGrpSpPr/>
        <p:nvPr/>
      </p:nvGrpSpPr>
      <p:grpSpPr>
        <a:xfrm>
          <a:off x="0" y="0"/>
          <a:ext cx="0" cy="0"/>
          <a:chOff x="0" y="0"/>
          <a:chExt cx="0" cy="0"/>
        </a:xfrm>
      </p:grpSpPr>
      <p:sp>
        <p:nvSpPr>
          <p:cNvPr id="464" name="Google Shape;464;p35"/>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65" name="Google Shape;465;p35"/>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466" name="Google Shape;466;p35"/>
          <p:cNvSpPr/>
          <p:nvPr/>
        </p:nvSpPr>
        <p:spPr>
          <a:xfrm>
            <a:off x="4346124" y="3778063"/>
            <a:ext cx="1148328" cy="28575"/>
          </a:xfrm>
          <a:custGeom>
            <a:rect b="b" l="l" r="r" t="t"/>
            <a:pathLst>
              <a:path extrusionOk="0" h="28575" w="1148334">
                <a:moveTo>
                  <a:pt x="0" y="0"/>
                </a:moveTo>
                <a:lnTo>
                  <a:pt x="1148334" y="0"/>
                </a:lnTo>
                <a:lnTo>
                  <a:pt x="1148334" y="28575"/>
                </a:lnTo>
                <a:lnTo>
                  <a:pt x="0" y="28575"/>
                </a:lnTo>
                <a:close/>
              </a:path>
            </a:pathLst>
          </a:custGeom>
          <a:solidFill>
            <a:srgbClr val="000000"/>
          </a:solidFill>
          <a:ln>
            <a:noFill/>
          </a:ln>
        </p:spPr>
      </p:sp>
      <p:sp>
        <p:nvSpPr>
          <p:cNvPr id="467" name="Google Shape;467;p35"/>
          <p:cNvSpPr/>
          <p:nvPr/>
        </p:nvSpPr>
        <p:spPr>
          <a:xfrm>
            <a:off x="9080449" y="3938768"/>
            <a:ext cx="165154" cy="4731448"/>
          </a:xfrm>
          <a:custGeom>
            <a:rect b="b" l="l" r="r" t="t"/>
            <a:pathLst>
              <a:path extrusionOk="0" h="4731448" w="165154">
                <a:moveTo>
                  <a:pt x="0" y="0"/>
                </a:moveTo>
                <a:lnTo>
                  <a:pt x="165154" y="0"/>
                </a:lnTo>
                <a:lnTo>
                  <a:pt x="165154" y="4731449"/>
                </a:lnTo>
                <a:lnTo>
                  <a:pt x="0" y="4731449"/>
                </a:lnTo>
                <a:lnTo>
                  <a:pt x="0" y="0"/>
                </a:lnTo>
                <a:close/>
              </a:path>
            </a:pathLst>
          </a:custGeom>
          <a:blipFill rotWithShape="1">
            <a:blip r:embed="rId4">
              <a:alphaModFix/>
            </a:blip>
            <a:stretch>
              <a:fillRect b="0" l="0" r="0" t="0"/>
            </a:stretch>
          </a:blipFill>
          <a:ln>
            <a:noFill/>
          </a:ln>
        </p:spPr>
      </p:sp>
      <p:sp>
        <p:nvSpPr>
          <p:cNvPr id="468" name="Google Shape;468;p35"/>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469" name="Google Shape;469;p35"/>
          <p:cNvSpPr/>
          <p:nvPr/>
        </p:nvSpPr>
        <p:spPr>
          <a:xfrm>
            <a:off x="12355601" y="3778063"/>
            <a:ext cx="1334513" cy="28575"/>
          </a:xfrm>
          <a:custGeom>
            <a:rect b="b" l="l" r="r" t="t"/>
            <a:pathLst>
              <a:path extrusionOk="0" h="28575" w="1334516">
                <a:moveTo>
                  <a:pt x="0" y="0"/>
                </a:moveTo>
                <a:lnTo>
                  <a:pt x="1334516" y="0"/>
                </a:lnTo>
                <a:lnTo>
                  <a:pt x="1334516" y="28575"/>
                </a:lnTo>
                <a:lnTo>
                  <a:pt x="0" y="28575"/>
                </a:lnTo>
                <a:close/>
              </a:path>
            </a:pathLst>
          </a:custGeom>
          <a:solidFill>
            <a:srgbClr val="000000"/>
          </a:solidFill>
          <a:ln>
            <a:noFill/>
          </a:ln>
        </p:spPr>
      </p:sp>
      <p:sp>
        <p:nvSpPr>
          <p:cNvPr id="470" name="Google Shape;470;p35"/>
          <p:cNvSpPr txBox="1"/>
          <p:nvPr/>
        </p:nvSpPr>
        <p:spPr>
          <a:xfrm>
            <a:off x="394177" y="1586075"/>
            <a:ext cx="8483700" cy="5541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Usa frases claras para diferenciar</a:t>
            </a:r>
            <a:endParaRPr b="0" i="0" sz="1400" u="none" cap="none" strike="noStrike">
              <a:solidFill>
                <a:srgbClr val="000000"/>
              </a:solidFill>
              <a:latin typeface="Arial"/>
              <a:ea typeface="Arial"/>
              <a:cs typeface="Arial"/>
              <a:sym typeface="Arial"/>
            </a:endParaRPr>
          </a:p>
        </p:txBody>
      </p:sp>
      <p:sp>
        <p:nvSpPr>
          <p:cNvPr id="471" name="Google Shape;471;p35"/>
          <p:cNvSpPr txBox="1"/>
          <p:nvPr/>
        </p:nvSpPr>
        <p:spPr>
          <a:xfrm>
            <a:off x="4346126" y="3350325"/>
            <a:ext cx="1797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HECHO</a:t>
            </a:r>
            <a:endParaRPr b="0" i="0" sz="1400" u="none" cap="none" strike="noStrike">
              <a:solidFill>
                <a:srgbClr val="000000"/>
              </a:solidFill>
              <a:latin typeface="Arial"/>
              <a:ea typeface="Arial"/>
              <a:cs typeface="Arial"/>
              <a:sym typeface="Arial"/>
            </a:endParaRPr>
          </a:p>
        </p:txBody>
      </p:sp>
      <p:sp>
        <p:nvSpPr>
          <p:cNvPr id="472" name="Google Shape;472;p35"/>
          <p:cNvSpPr txBox="1"/>
          <p:nvPr/>
        </p:nvSpPr>
        <p:spPr>
          <a:xfrm>
            <a:off x="12355600" y="3350325"/>
            <a:ext cx="1870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none" cap="none" strike="noStrike">
                <a:solidFill>
                  <a:srgbClr val="000000"/>
                </a:solidFill>
                <a:latin typeface="Arial"/>
                <a:ea typeface="Arial"/>
                <a:cs typeface="Arial"/>
                <a:sym typeface="Arial"/>
              </a:rPr>
              <a:t>OPINIÓN</a:t>
            </a:r>
            <a:endParaRPr b="0" i="0" sz="1400" u="none" cap="none" strike="noStrike">
              <a:solidFill>
                <a:srgbClr val="000000"/>
              </a:solidFill>
              <a:latin typeface="Arial"/>
              <a:ea typeface="Arial"/>
              <a:cs typeface="Arial"/>
              <a:sym typeface="Arial"/>
            </a:endParaRPr>
          </a:p>
        </p:txBody>
      </p:sp>
      <p:sp>
        <p:nvSpPr>
          <p:cNvPr id="473" name="Google Shape;473;p35"/>
          <p:cNvSpPr txBox="1"/>
          <p:nvPr/>
        </p:nvSpPr>
        <p:spPr>
          <a:xfrm>
            <a:off x="269549" y="3996925"/>
            <a:ext cx="8608200" cy="5749200"/>
          </a:xfrm>
          <a:prstGeom prst="rect">
            <a:avLst/>
          </a:prstGeom>
          <a:noFill/>
          <a:ln>
            <a:noFill/>
          </a:ln>
        </p:spPr>
        <p:txBody>
          <a:bodyPr anchorCtr="0" anchor="t" bIns="0" lIns="0" spcFirstLastPara="1" rIns="0" wrap="square" tIns="0">
            <a:spAutoFit/>
          </a:bodyPr>
          <a:lstStyle/>
          <a:p>
            <a:pPr indent="-291465" lvl="1" marL="582930" marR="0" rtl="0" algn="just">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“Según [fuente],…”, por ej: “Según las estadísticas más recientes de DHS” </a:t>
            </a:r>
            <a:endParaRPr b="0" i="0" sz="1400" u="none" cap="none" strike="noStrike">
              <a:solidFill>
                <a:srgbClr val="000000"/>
              </a:solidFill>
              <a:latin typeface="Arial"/>
              <a:ea typeface="Arial"/>
              <a:cs typeface="Arial"/>
              <a:sym typeface="Arial"/>
            </a:endParaRPr>
          </a:p>
          <a:p>
            <a:pPr indent="0" lvl="0" marL="0" marR="0" rtl="0" algn="just">
              <a:lnSpc>
                <a:spcPct val="116666"/>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291465" lvl="1" marL="582930" marR="0" rtl="0" algn="just">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“Los datos de [fuente] muestran que…”, por ej; “Los datos disponibles de ICE muestran que…” </a:t>
            </a:r>
            <a:endParaRPr b="0" i="0" sz="1400" u="none" cap="none" strike="noStrike">
              <a:solidFill>
                <a:srgbClr val="000000"/>
              </a:solidFill>
              <a:latin typeface="Arial"/>
              <a:ea typeface="Arial"/>
              <a:cs typeface="Arial"/>
              <a:sym typeface="Arial"/>
            </a:endParaRPr>
          </a:p>
          <a:p>
            <a:pPr indent="0" lvl="0" marL="0" marR="0" rtl="0" algn="just">
              <a:lnSpc>
                <a:spcPct val="116666"/>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291465" lvl="1" marL="582930" marR="0" rtl="0" algn="just">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“Está comprobado de acuerdo a [fuente] que…” “Está comprobado de acuerdo a MedlinePlus…” </a:t>
            </a:r>
            <a:endParaRPr b="0" i="0" sz="1400" u="none" cap="none" strike="noStrike">
              <a:solidFill>
                <a:srgbClr val="000000"/>
              </a:solidFill>
              <a:latin typeface="Arial"/>
              <a:ea typeface="Arial"/>
              <a:cs typeface="Arial"/>
              <a:sym typeface="Arial"/>
            </a:endParaRPr>
          </a:p>
          <a:p>
            <a:pPr indent="0" lvl="0" marL="0" marR="0" rtl="0" algn="just">
              <a:lnSpc>
                <a:spcPct val="116666"/>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291465" lvl="1" marL="582930" marR="0" rtl="0" algn="just">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Si lo verificaste directamente, explica cómo lo hiciste (por ejemplo, mediante alguna búsqueda en Google o con las herramientas de detección de IA)</a:t>
            </a:r>
            <a:endParaRPr b="0" i="0" sz="1400" u="none" cap="none" strike="noStrike">
              <a:solidFill>
                <a:srgbClr val="000000"/>
              </a:solidFill>
              <a:latin typeface="Arial"/>
              <a:ea typeface="Arial"/>
              <a:cs typeface="Arial"/>
              <a:sym typeface="Arial"/>
            </a:endParaRPr>
          </a:p>
        </p:txBody>
      </p:sp>
      <p:sp>
        <p:nvSpPr>
          <p:cNvPr id="474" name="Google Shape;474;p35"/>
          <p:cNvSpPr txBox="1"/>
          <p:nvPr/>
        </p:nvSpPr>
        <p:spPr>
          <a:xfrm>
            <a:off x="9659052" y="4148922"/>
            <a:ext cx="7111175" cy="4002291"/>
          </a:xfrm>
          <a:prstGeom prst="rect">
            <a:avLst/>
          </a:prstGeom>
          <a:noFill/>
          <a:ln>
            <a:noFill/>
          </a:ln>
        </p:spPr>
        <p:txBody>
          <a:bodyPr anchorCtr="0" anchor="t" bIns="0" lIns="0" spcFirstLastPara="1" rIns="0" wrap="square" tIns="0">
            <a:spAutoFit/>
          </a:bodyPr>
          <a:lstStyle/>
          <a:p>
            <a:pPr indent="-291465" lvl="1" marL="582930" marR="0" rtl="0" algn="l">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“En mi opinión…” </a:t>
            </a:r>
            <a:endParaRPr b="0" i="0" sz="1400" u="none" cap="none" strike="noStrike">
              <a:solidFill>
                <a:srgbClr val="000000"/>
              </a:solidFill>
              <a:latin typeface="Arial"/>
              <a:ea typeface="Arial"/>
              <a:cs typeface="Arial"/>
              <a:sym typeface="Arial"/>
            </a:endParaRPr>
          </a:p>
          <a:p>
            <a:pPr indent="0" lvl="0" marL="0" marR="0" rtl="0" algn="l">
              <a:lnSpc>
                <a:spcPct val="116666"/>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291465" lvl="1" marL="582930" marR="0" rtl="0" algn="l">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“Desde mi punto de vista…” </a:t>
            </a:r>
            <a:endParaRPr b="0" i="0" sz="1400" u="none" cap="none" strike="noStrike">
              <a:solidFill>
                <a:srgbClr val="000000"/>
              </a:solidFill>
              <a:latin typeface="Arial"/>
              <a:ea typeface="Arial"/>
              <a:cs typeface="Arial"/>
              <a:sym typeface="Arial"/>
            </a:endParaRPr>
          </a:p>
          <a:p>
            <a:pPr indent="0" lvl="0" marL="0" marR="0" rtl="0" algn="l">
              <a:lnSpc>
                <a:spcPct val="116666"/>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291465" lvl="1" marL="582930" marR="0" rtl="0" algn="l">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“Yo creo que…” </a:t>
            </a:r>
            <a:endParaRPr b="0" i="0" sz="1400" u="none" cap="none" strike="noStrike">
              <a:solidFill>
                <a:srgbClr val="000000"/>
              </a:solidFill>
              <a:latin typeface="Arial"/>
              <a:ea typeface="Arial"/>
              <a:cs typeface="Arial"/>
              <a:sym typeface="Arial"/>
            </a:endParaRPr>
          </a:p>
          <a:p>
            <a:pPr indent="0" lvl="0" marL="0" marR="0" rtl="0" algn="l">
              <a:lnSpc>
                <a:spcPct val="116666"/>
              </a:lnSpc>
              <a:spcBef>
                <a:spcPts val="0"/>
              </a:spcBef>
              <a:spcAft>
                <a:spcPts val="0"/>
              </a:spcAft>
              <a:buClr>
                <a:srgbClr val="000000"/>
              </a:buClr>
              <a:buSzPts val="2700"/>
              <a:buFont typeface="Arial"/>
              <a:buNone/>
            </a:pPr>
            <a:r>
              <a:t/>
            </a:r>
            <a:endParaRPr b="0" i="0" sz="2700" u="none" cap="none" strike="noStrike">
              <a:solidFill>
                <a:srgbClr val="000000"/>
              </a:solidFill>
              <a:latin typeface="Arial"/>
              <a:ea typeface="Arial"/>
              <a:cs typeface="Arial"/>
              <a:sym typeface="Arial"/>
            </a:endParaRPr>
          </a:p>
          <a:p>
            <a:pPr indent="-291465" lvl="1" marL="582930" marR="0" rtl="0" algn="l">
              <a:lnSpc>
                <a:spcPct val="116666"/>
              </a:lnSpc>
              <a:spcBef>
                <a:spcPts val="0"/>
              </a:spcBef>
              <a:spcAft>
                <a:spcPts val="0"/>
              </a:spcAft>
              <a:buClr>
                <a:srgbClr val="000000"/>
              </a:buClr>
              <a:buSzPts val="2700"/>
              <a:buFont typeface="Arial"/>
              <a:buChar char="•"/>
            </a:pPr>
            <a:r>
              <a:rPr b="0" i="0" lang="en-US" sz="2700" u="none" cap="none" strike="noStrike">
                <a:solidFill>
                  <a:srgbClr val="000000"/>
                </a:solidFill>
                <a:latin typeface="Arial"/>
                <a:ea typeface="Arial"/>
                <a:cs typeface="Arial"/>
                <a:sym typeface="Arial"/>
              </a:rPr>
              <a:t>Si no estás seguro, habla en condicional: “Podría ser que…” o “Es posible que…” No está mal que expreses claramente lo que no se sabe aún.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78" name="Shape 478"/>
        <p:cNvGrpSpPr/>
        <p:nvPr/>
      </p:nvGrpSpPr>
      <p:grpSpPr>
        <a:xfrm>
          <a:off x="0" y="0"/>
          <a:ext cx="0" cy="0"/>
          <a:chOff x="0" y="0"/>
          <a:chExt cx="0" cy="0"/>
        </a:xfrm>
      </p:grpSpPr>
      <p:sp>
        <p:nvSpPr>
          <p:cNvPr id="479" name="Google Shape;479;p36"/>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80" name="Google Shape;480;p36"/>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481" name="Google Shape;481;p36"/>
          <p:cNvSpPr/>
          <p:nvPr/>
        </p:nvSpPr>
        <p:spPr>
          <a:xfrm>
            <a:off x="5808870" y="3866851"/>
            <a:ext cx="165154" cy="4731448"/>
          </a:xfrm>
          <a:custGeom>
            <a:rect b="b" l="l" r="r" t="t"/>
            <a:pathLst>
              <a:path extrusionOk="0" h="4731448" w="165154">
                <a:moveTo>
                  <a:pt x="0" y="0"/>
                </a:moveTo>
                <a:lnTo>
                  <a:pt x="165154" y="0"/>
                </a:lnTo>
                <a:lnTo>
                  <a:pt x="165154" y="4731448"/>
                </a:lnTo>
                <a:lnTo>
                  <a:pt x="0" y="4731448"/>
                </a:lnTo>
                <a:lnTo>
                  <a:pt x="0" y="0"/>
                </a:lnTo>
                <a:close/>
              </a:path>
            </a:pathLst>
          </a:custGeom>
          <a:blipFill rotWithShape="1">
            <a:blip r:embed="rId4">
              <a:alphaModFix/>
            </a:blip>
            <a:stretch>
              <a:fillRect b="0" l="0" r="0" t="0"/>
            </a:stretch>
          </a:blipFill>
          <a:ln>
            <a:noFill/>
          </a:ln>
        </p:spPr>
      </p:sp>
      <p:sp>
        <p:nvSpPr>
          <p:cNvPr id="482" name="Google Shape;482;p36"/>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483" name="Google Shape;483;p36"/>
          <p:cNvSpPr/>
          <p:nvPr/>
        </p:nvSpPr>
        <p:spPr>
          <a:xfrm>
            <a:off x="12699747" y="3794933"/>
            <a:ext cx="165154" cy="4731448"/>
          </a:xfrm>
          <a:custGeom>
            <a:rect b="b" l="l" r="r" t="t"/>
            <a:pathLst>
              <a:path extrusionOk="0" h="4731448" w="165154">
                <a:moveTo>
                  <a:pt x="0" y="0"/>
                </a:moveTo>
                <a:lnTo>
                  <a:pt x="165154" y="0"/>
                </a:lnTo>
                <a:lnTo>
                  <a:pt x="165154" y="4731449"/>
                </a:lnTo>
                <a:lnTo>
                  <a:pt x="0" y="4731449"/>
                </a:lnTo>
                <a:lnTo>
                  <a:pt x="0" y="0"/>
                </a:lnTo>
                <a:close/>
              </a:path>
            </a:pathLst>
          </a:custGeom>
          <a:blipFill rotWithShape="1">
            <a:blip r:embed="rId4">
              <a:alphaModFix/>
            </a:blip>
            <a:stretch>
              <a:fillRect b="0" l="0" r="0" t="0"/>
            </a:stretch>
          </a:blipFill>
          <a:ln>
            <a:noFill/>
          </a:ln>
        </p:spPr>
      </p:sp>
      <p:sp>
        <p:nvSpPr>
          <p:cNvPr id="484" name="Google Shape;484;p36"/>
          <p:cNvSpPr txBox="1"/>
          <p:nvPr/>
        </p:nvSpPr>
        <p:spPr>
          <a:xfrm>
            <a:off x="394164" y="1586065"/>
            <a:ext cx="7225800" cy="623100"/>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Ejemplos</a:t>
            </a:r>
            <a:endParaRPr b="0" i="0" sz="1400" u="none" cap="none" strike="noStrike">
              <a:solidFill>
                <a:srgbClr val="000000"/>
              </a:solidFill>
              <a:latin typeface="Arial"/>
              <a:ea typeface="Arial"/>
              <a:cs typeface="Arial"/>
              <a:sym typeface="Arial"/>
            </a:endParaRPr>
          </a:p>
        </p:txBody>
      </p:sp>
      <p:sp>
        <p:nvSpPr>
          <p:cNvPr id="485" name="Google Shape;485;p36"/>
          <p:cNvSpPr txBox="1"/>
          <p:nvPr/>
        </p:nvSpPr>
        <p:spPr>
          <a:xfrm>
            <a:off x="8494611" y="2578240"/>
            <a:ext cx="1298700" cy="481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sng" cap="none" strike="noStrike">
                <a:solidFill>
                  <a:srgbClr val="000000"/>
                </a:solidFill>
                <a:latin typeface="Arial"/>
                <a:ea typeface="Arial"/>
                <a:cs typeface="Arial"/>
                <a:sym typeface="Arial"/>
              </a:rPr>
              <a:t>HECHO</a:t>
            </a:r>
            <a:endParaRPr b="0" i="0" sz="1400" u="none" cap="none" strike="noStrike">
              <a:solidFill>
                <a:srgbClr val="000000"/>
              </a:solidFill>
              <a:latin typeface="Arial"/>
              <a:ea typeface="Arial"/>
              <a:cs typeface="Arial"/>
              <a:sym typeface="Arial"/>
            </a:endParaRPr>
          </a:p>
        </p:txBody>
      </p:sp>
      <p:sp>
        <p:nvSpPr>
          <p:cNvPr id="486" name="Google Shape;486;p36"/>
          <p:cNvSpPr txBox="1"/>
          <p:nvPr/>
        </p:nvSpPr>
        <p:spPr>
          <a:xfrm>
            <a:off x="13332892" y="2578240"/>
            <a:ext cx="5987700" cy="481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sng" cap="none" strike="noStrike">
                <a:solidFill>
                  <a:srgbClr val="000000"/>
                </a:solidFill>
                <a:latin typeface="Arial"/>
                <a:ea typeface="Arial"/>
                <a:cs typeface="Arial"/>
                <a:sym typeface="Arial"/>
              </a:rPr>
              <a:t>ATRIBUCIÓN A TERCEROS</a:t>
            </a:r>
            <a:endParaRPr b="0" i="0" sz="1400" u="none" cap="none" strike="noStrike">
              <a:solidFill>
                <a:srgbClr val="000000"/>
              </a:solidFill>
              <a:latin typeface="Arial"/>
              <a:ea typeface="Arial"/>
              <a:cs typeface="Arial"/>
              <a:sym typeface="Arial"/>
            </a:endParaRPr>
          </a:p>
        </p:txBody>
      </p:sp>
      <p:sp>
        <p:nvSpPr>
          <p:cNvPr id="487" name="Google Shape;487;p36"/>
          <p:cNvSpPr txBox="1"/>
          <p:nvPr/>
        </p:nvSpPr>
        <p:spPr>
          <a:xfrm>
            <a:off x="1493726" y="2579907"/>
            <a:ext cx="2038800" cy="4812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Clr>
                <a:srgbClr val="000000"/>
              </a:buClr>
              <a:buSzPts val="2799"/>
              <a:buFont typeface="Arial"/>
              <a:buNone/>
            </a:pPr>
            <a:r>
              <a:rPr b="1" i="0" lang="en-US" sz="2799" u="sng" cap="none" strike="noStrike">
                <a:solidFill>
                  <a:srgbClr val="000000"/>
                </a:solidFill>
                <a:latin typeface="Arial"/>
                <a:ea typeface="Arial"/>
                <a:cs typeface="Arial"/>
                <a:sym typeface="Arial"/>
              </a:rPr>
              <a:t>OPINIÓN</a:t>
            </a:r>
            <a:endParaRPr b="0" i="0" sz="1400" u="none" cap="none" strike="noStrike">
              <a:solidFill>
                <a:srgbClr val="000000"/>
              </a:solidFill>
              <a:latin typeface="Arial"/>
              <a:ea typeface="Arial"/>
              <a:cs typeface="Arial"/>
              <a:sym typeface="Arial"/>
            </a:endParaRPr>
          </a:p>
        </p:txBody>
      </p:sp>
      <p:sp>
        <p:nvSpPr>
          <p:cNvPr id="488" name="Google Shape;488;p36"/>
          <p:cNvSpPr txBox="1"/>
          <p:nvPr/>
        </p:nvSpPr>
        <p:spPr>
          <a:xfrm>
            <a:off x="6383931" y="1204122"/>
            <a:ext cx="2110800" cy="2154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89" name="Google Shape;489;p36" title="soycaromejiia - 7570157022612606216.mp4">
            <a:hlinkClick r:id="rId5"/>
          </p:cNvPr>
          <p:cNvPicPr preferRelativeResize="0"/>
          <p:nvPr/>
        </p:nvPicPr>
        <p:blipFill rotWithShape="1">
          <a:blip r:embed="rId6">
            <a:alphaModFix/>
          </a:blip>
          <a:srcRect b="0" l="0" r="0" t="0"/>
          <a:stretch/>
        </p:blipFill>
        <p:spPr>
          <a:xfrm>
            <a:off x="14100449" y="3387775"/>
            <a:ext cx="3200400" cy="5689600"/>
          </a:xfrm>
          <a:prstGeom prst="rect">
            <a:avLst/>
          </a:prstGeom>
          <a:noFill/>
          <a:ln>
            <a:noFill/>
          </a:ln>
        </p:spPr>
      </p:pic>
      <p:pic>
        <p:nvPicPr>
          <p:cNvPr id="490" name="Google Shape;490;p36" title="nmasmedia - 7597860755626659084.mp4">
            <a:hlinkClick r:id="rId7"/>
          </p:cNvPr>
          <p:cNvPicPr preferRelativeResize="0"/>
          <p:nvPr/>
        </p:nvPicPr>
        <p:blipFill rotWithShape="1">
          <a:blip r:embed="rId8">
            <a:alphaModFix/>
          </a:blip>
          <a:srcRect b="0" l="0" r="0" t="0"/>
          <a:stretch/>
        </p:blipFill>
        <p:spPr>
          <a:xfrm>
            <a:off x="7736700" y="3315825"/>
            <a:ext cx="3200400" cy="5689651"/>
          </a:xfrm>
          <a:prstGeom prst="rect">
            <a:avLst/>
          </a:prstGeom>
          <a:noFill/>
          <a:ln>
            <a:noFill/>
          </a:ln>
        </p:spPr>
      </p:pic>
      <p:pic>
        <p:nvPicPr>
          <p:cNvPr id="491" name="Google Shape;491;p36" title="jeffries15 - 7607916798599613710.mp4">
            <a:hlinkClick r:id="rId9"/>
          </p:cNvPr>
          <p:cNvPicPr preferRelativeResize="0"/>
          <p:nvPr/>
        </p:nvPicPr>
        <p:blipFill rotWithShape="1">
          <a:blip r:embed="rId10">
            <a:alphaModFix/>
          </a:blip>
          <a:srcRect b="0" l="0" r="0" t="0"/>
          <a:stretch/>
        </p:blipFill>
        <p:spPr>
          <a:xfrm>
            <a:off x="827375" y="3315824"/>
            <a:ext cx="3305300" cy="58760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1000"/>
                                        <p:tgtEl>
                                          <p:spTgt spid="4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1"/>
                                        </p:tgtEl>
                                        <p:attrNameLst>
                                          <p:attrName>style.visibility</p:attrName>
                                        </p:attrNameLst>
                                      </p:cBhvr>
                                      <p:to>
                                        <p:strVal val="visible"/>
                                      </p:to>
                                    </p:set>
                                    <p:animEffect filter="fade" transition="in">
                                      <p:cBhvr>
                                        <p:cTn dur="1000"/>
                                        <p:tgtEl>
                                          <p:spTgt spid="4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495" name="Shape 495"/>
        <p:cNvGrpSpPr/>
        <p:nvPr/>
      </p:nvGrpSpPr>
      <p:grpSpPr>
        <a:xfrm>
          <a:off x="0" y="0"/>
          <a:ext cx="0" cy="0"/>
          <a:chOff x="0" y="0"/>
          <a:chExt cx="0" cy="0"/>
        </a:xfrm>
      </p:grpSpPr>
      <p:sp>
        <p:nvSpPr>
          <p:cNvPr id="496" name="Google Shape;496;p37"/>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497" name="Google Shape;497;p37"/>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498" name="Google Shape;498;p37"/>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499" name="Google Shape;499;p37"/>
          <p:cNvSpPr txBox="1"/>
          <p:nvPr/>
        </p:nvSpPr>
        <p:spPr>
          <a:xfrm>
            <a:off x="155419" y="1269456"/>
            <a:ext cx="4166394" cy="800743"/>
          </a:xfrm>
          <a:prstGeom prst="rect">
            <a:avLst/>
          </a:prstGeom>
          <a:noFill/>
          <a:ln>
            <a:noFill/>
          </a:ln>
        </p:spPr>
        <p:txBody>
          <a:bodyPr anchorCtr="0" anchor="t" bIns="0" lIns="0" spcFirstLastPara="1" rIns="0" wrap="square" tIns="0">
            <a:spAutoFit/>
          </a:bodyPr>
          <a:lstStyle/>
          <a:p>
            <a:pPr indent="0" lvl="0" marL="0" marR="0" rtl="0" algn="l">
              <a:lnSpc>
                <a:spcPct val="131906"/>
              </a:lnSpc>
              <a:spcBef>
                <a:spcPts val="0"/>
              </a:spcBef>
              <a:spcAft>
                <a:spcPts val="0"/>
              </a:spcAft>
              <a:buClr>
                <a:srgbClr val="000000"/>
              </a:buClr>
              <a:buSzPts val="4999"/>
              <a:buFont typeface="Arial"/>
              <a:buNone/>
            </a:pPr>
            <a:r>
              <a:rPr b="1" i="0" lang="en-US" sz="4999" u="sng" cap="none" strike="noStrike">
                <a:solidFill>
                  <a:srgbClr val="000000"/>
                </a:solidFill>
                <a:latin typeface="Arial"/>
                <a:ea typeface="Arial"/>
                <a:cs typeface="Arial"/>
                <a:sym typeface="Arial"/>
              </a:rPr>
              <a:t>ATRIBUCIÓN</a:t>
            </a:r>
            <a:endParaRPr b="0" i="0" sz="1400" u="none" cap="none" strike="noStrike">
              <a:solidFill>
                <a:srgbClr val="000000"/>
              </a:solidFill>
              <a:latin typeface="Arial"/>
              <a:ea typeface="Arial"/>
              <a:cs typeface="Arial"/>
              <a:sym typeface="Arial"/>
            </a:endParaRPr>
          </a:p>
        </p:txBody>
      </p:sp>
      <p:sp>
        <p:nvSpPr>
          <p:cNvPr id="500" name="Google Shape;500;p37"/>
          <p:cNvSpPr txBox="1"/>
          <p:nvPr/>
        </p:nvSpPr>
        <p:spPr>
          <a:xfrm>
            <a:off x="3310280" y="2207514"/>
            <a:ext cx="136141" cy="668550"/>
          </a:xfrm>
          <a:prstGeom prst="rect">
            <a:avLst/>
          </a:prstGeom>
          <a:noFill/>
          <a:ln>
            <a:noFill/>
          </a:ln>
        </p:spPr>
        <p:txBody>
          <a:bodyPr anchorCtr="0" anchor="t" bIns="0" lIns="0" spcFirstLastPara="1" rIns="0" wrap="square" tIns="0">
            <a:spAutoFit/>
          </a:bodyPr>
          <a:lstStyle/>
          <a:p>
            <a:pPr indent="0" lvl="0" marL="0" marR="0" rtl="0" algn="l">
              <a:lnSpc>
                <a:spcPct val="160100"/>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501" name="Google Shape;501;p37"/>
          <p:cNvSpPr txBox="1"/>
          <p:nvPr/>
        </p:nvSpPr>
        <p:spPr>
          <a:xfrm>
            <a:off x="239401" y="2350389"/>
            <a:ext cx="11946271" cy="548484"/>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Decir “Lo vi en redes” no es atribuir correctamente. </a:t>
            </a:r>
            <a:endParaRPr b="0" i="0" sz="1400" u="none" cap="none" strike="noStrike">
              <a:solidFill>
                <a:srgbClr val="000000"/>
              </a:solidFill>
              <a:latin typeface="Arial"/>
              <a:ea typeface="Arial"/>
              <a:cs typeface="Arial"/>
              <a:sym typeface="Arial"/>
            </a:endParaRPr>
          </a:p>
        </p:txBody>
      </p:sp>
      <p:sp>
        <p:nvSpPr>
          <p:cNvPr id="502" name="Google Shape;502;p37"/>
          <p:cNvSpPr txBox="1"/>
          <p:nvPr/>
        </p:nvSpPr>
        <p:spPr>
          <a:xfrm>
            <a:off x="239400" y="2883800"/>
            <a:ext cx="55608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Reglas de atribución:</a:t>
            </a:r>
            <a:endParaRPr b="0" i="0" sz="1400" u="none" cap="none" strike="noStrike">
              <a:solidFill>
                <a:srgbClr val="000000"/>
              </a:solidFill>
              <a:latin typeface="Arial"/>
              <a:ea typeface="Arial"/>
              <a:cs typeface="Arial"/>
              <a:sym typeface="Arial"/>
            </a:endParaRPr>
          </a:p>
        </p:txBody>
      </p:sp>
      <p:sp>
        <p:nvSpPr>
          <p:cNvPr id="503" name="Google Shape;503;p37"/>
          <p:cNvSpPr txBox="1"/>
          <p:nvPr/>
        </p:nvSpPr>
        <p:spPr>
          <a:xfrm>
            <a:off x="522125" y="3819050"/>
            <a:ext cx="17214000" cy="5836800"/>
          </a:xfrm>
          <a:prstGeom prst="rect">
            <a:avLst/>
          </a:prstGeom>
          <a:noFill/>
          <a:ln>
            <a:noFill/>
          </a:ln>
        </p:spPr>
        <p:txBody>
          <a:bodyPr anchorCtr="0" anchor="t" bIns="0" lIns="0" spcFirstLastPara="1" rIns="0" wrap="square" tIns="0">
            <a:spAutoFit/>
          </a:bodyPr>
          <a:lstStyle/>
          <a:p>
            <a:pPr indent="-332042" lvl="1" marL="689483" marR="0" rtl="0" algn="just">
              <a:lnSpc>
                <a:spcPct val="116692"/>
              </a:lnSpc>
              <a:spcBef>
                <a:spcPts val="0"/>
              </a:spcBef>
              <a:spcAft>
                <a:spcPts val="0"/>
              </a:spcAft>
              <a:buClr>
                <a:srgbClr val="000000"/>
              </a:buClr>
              <a:buSzPts val="2993"/>
              <a:buFont typeface="Arial"/>
              <a:buChar char="•"/>
            </a:pPr>
            <a:r>
              <a:rPr b="0" i="0" lang="en-US" sz="2993" u="none" cap="none" strike="noStrike">
                <a:solidFill>
                  <a:srgbClr val="000000"/>
                </a:solidFill>
                <a:latin typeface="Arial"/>
                <a:ea typeface="Arial"/>
                <a:cs typeface="Arial"/>
                <a:sym typeface="Arial"/>
              </a:rPr>
              <a:t>Di quién lo dijo. ¿Es un medio? ¿Un periodista? ¿Otro influencer? ¿Una organización? ¿Un organismo público? Acláralo. Eso frena la especulación. Y, lejos de desvalorizar tu contenido, lo fortalece. </a:t>
            </a:r>
            <a:endParaRPr b="0" i="0" sz="1200" u="none" cap="none" strike="noStrike">
              <a:solidFill>
                <a:srgbClr val="000000"/>
              </a:solidFill>
              <a:latin typeface="Arial"/>
              <a:ea typeface="Arial"/>
              <a:cs typeface="Arial"/>
              <a:sym typeface="Arial"/>
            </a:endParaRPr>
          </a:p>
          <a:p>
            <a:pPr indent="0" lvl="0" marL="0" marR="0" rtl="0" algn="just">
              <a:lnSpc>
                <a:spcPct val="116692"/>
              </a:lnSpc>
              <a:spcBef>
                <a:spcPts val="0"/>
              </a:spcBef>
              <a:spcAft>
                <a:spcPts val="0"/>
              </a:spcAft>
              <a:buClr>
                <a:srgbClr val="000000"/>
              </a:buClr>
              <a:buSzPts val="2993"/>
              <a:buFont typeface="Arial"/>
              <a:buNone/>
            </a:pPr>
            <a:r>
              <a:t/>
            </a:r>
            <a:endParaRPr b="0" i="0" sz="2993" u="none" cap="none" strike="noStrike">
              <a:solidFill>
                <a:srgbClr val="000000"/>
              </a:solidFill>
              <a:latin typeface="Arial"/>
              <a:ea typeface="Arial"/>
              <a:cs typeface="Arial"/>
              <a:sym typeface="Arial"/>
            </a:endParaRPr>
          </a:p>
          <a:p>
            <a:pPr indent="-332042" lvl="1" marL="689483" marR="0" rtl="0" algn="just">
              <a:lnSpc>
                <a:spcPct val="116692"/>
              </a:lnSpc>
              <a:spcBef>
                <a:spcPts val="0"/>
              </a:spcBef>
              <a:spcAft>
                <a:spcPts val="0"/>
              </a:spcAft>
              <a:buClr>
                <a:srgbClr val="000000"/>
              </a:buClr>
              <a:buSzPts val="2993"/>
              <a:buFont typeface="Arial"/>
              <a:buChar char="•"/>
            </a:pPr>
            <a:r>
              <a:rPr b="0" i="0" lang="en-US" sz="2993" u="none" cap="none" strike="noStrike">
                <a:solidFill>
                  <a:srgbClr val="000000"/>
                </a:solidFill>
                <a:latin typeface="Arial"/>
                <a:ea typeface="Arial"/>
                <a:cs typeface="Arial"/>
                <a:sym typeface="Arial"/>
              </a:rPr>
              <a:t>Si puedes, menciona dónde lo dijo (en un medio, en una investigación, una conferencia o en algún evento público). Por ejemplo: “Lo dijo @usuario en su video en TikTok el 4 de mayo 2025” </a:t>
            </a:r>
            <a:endParaRPr b="0" i="0" sz="1200" u="none" cap="none" strike="noStrike">
              <a:solidFill>
                <a:srgbClr val="000000"/>
              </a:solidFill>
              <a:latin typeface="Arial"/>
              <a:ea typeface="Arial"/>
              <a:cs typeface="Arial"/>
              <a:sym typeface="Arial"/>
            </a:endParaRPr>
          </a:p>
          <a:p>
            <a:pPr indent="0" lvl="0" marL="0" marR="0" rtl="0" algn="just">
              <a:lnSpc>
                <a:spcPct val="116692"/>
              </a:lnSpc>
              <a:spcBef>
                <a:spcPts val="0"/>
              </a:spcBef>
              <a:spcAft>
                <a:spcPts val="0"/>
              </a:spcAft>
              <a:buClr>
                <a:srgbClr val="000000"/>
              </a:buClr>
              <a:buSzPts val="2993"/>
              <a:buFont typeface="Arial"/>
              <a:buNone/>
            </a:pPr>
            <a:r>
              <a:t/>
            </a:r>
            <a:endParaRPr b="0" i="0" sz="2993" u="none" cap="none" strike="noStrike">
              <a:solidFill>
                <a:srgbClr val="000000"/>
              </a:solidFill>
              <a:latin typeface="Arial"/>
              <a:ea typeface="Arial"/>
              <a:cs typeface="Arial"/>
              <a:sym typeface="Arial"/>
            </a:endParaRPr>
          </a:p>
          <a:p>
            <a:pPr indent="-332042" lvl="1" marL="689483" marR="0" rtl="0" algn="just">
              <a:lnSpc>
                <a:spcPct val="116692"/>
              </a:lnSpc>
              <a:spcBef>
                <a:spcPts val="0"/>
              </a:spcBef>
              <a:spcAft>
                <a:spcPts val="0"/>
              </a:spcAft>
              <a:buClr>
                <a:srgbClr val="000000"/>
              </a:buClr>
              <a:buSzPts val="2993"/>
              <a:buFont typeface="Arial"/>
              <a:buChar char="•"/>
            </a:pPr>
            <a:r>
              <a:rPr b="0" i="0" lang="en-US" sz="2993" u="none" cap="none" strike="noStrike">
                <a:solidFill>
                  <a:srgbClr val="000000"/>
                </a:solidFill>
                <a:latin typeface="Arial"/>
                <a:ea typeface="Arial"/>
                <a:cs typeface="Arial"/>
                <a:sym typeface="Arial"/>
              </a:rPr>
              <a:t>No difundas frases textuales sin decir de dónde vienen (podrían ser falsas y vos estar contribuyendo a desinformar o, incluso, exponiéndote a problemas judiciales). </a:t>
            </a:r>
            <a:endParaRPr b="0" i="0" sz="1200" u="none" cap="none" strike="noStrike">
              <a:solidFill>
                <a:srgbClr val="000000"/>
              </a:solidFill>
              <a:latin typeface="Arial"/>
              <a:ea typeface="Arial"/>
              <a:cs typeface="Arial"/>
              <a:sym typeface="Arial"/>
            </a:endParaRPr>
          </a:p>
          <a:p>
            <a:pPr indent="0" lvl="0" marL="0" marR="0" rtl="0" algn="just">
              <a:lnSpc>
                <a:spcPct val="116692"/>
              </a:lnSpc>
              <a:spcBef>
                <a:spcPts val="0"/>
              </a:spcBef>
              <a:spcAft>
                <a:spcPts val="0"/>
              </a:spcAft>
              <a:buClr>
                <a:srgbClr val="000000"/>
              </a:buClr>
              <a:buSzPts val="2993"/>
              <a:buFont typeface="Arial"/>
              <a:buNone/>
            </a:pPr>
            <a:r>
              <a:t/>
            </a:r>
            <a:endParaRPr b="0" i="0" sz="2993" u="none" cap="none" strike="noStrike">
              <a:solidFill>
                <a:srgbClr val="000000"/>
              </a:solidFill>
              <a:latin typeface="Arial"/>
              <a:ea typeface="Arial"/>
              <a:cs typeface="Arial"/>
              <a:sym typeface="Arial"/>
            </a:endParaRPr>
          </a:p>
          <a:p>
            <a:pPr indent="-332041" lvl="1" marL="689482" marR="0" rtl="0" algn="just">
              <a:lnSpc>
                <a:spcPct val="116692"/>
              </a:lnSpc>
              <a:spcBef>
                <a:spcPts val="0"/>
              </a:spcBef>
              <a:spcAft>
                <a:spcPts val="0"/>
              </a:spcAft>
              <a:buClr>
                <a:srgbClr val="000000"/>
              </a:buClr>
              <a:buSzPts val="2993"/>
              <a:buFont typeface="Arial"/>
              <a:buChar char="•"/>
            </a:pPr>
            <a:r>
              <a:rPr b="0" i="0" lang="en-US" sz="2993" u="none" cap="none" strike="noStrike">
                <a:solidFill>
                  <a:srgbClr val="000000"/>
                </a:solidFill>
                <a:latin typeface="Arial"/>
                <a:ea typeface="Arial"/>
                <a:cs typeface="Arial"/>
                <a:sym typeface="Arial"/>
              </a:rPr>
              <a:t>Si no sabes cuál es la fuente, pero quieres compartirlo igual, también acláralo.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07" name="Shape 507"/>
        <p:cNvGrpSpPr/>
        <p:nvPr/>
      </p:nvGrpSpPr>
      <p:grpSpPr>
        <a:xfrm>
          <a:off x="0" y="0"/>
          <a:ext cx="0" cy="0"/>
          <a:chOff x="0" y="0"/>
          <a:chExt cx="0" cy="0"/>
        </a:xfrm>
      </p:grpSpPr>
      <p:sp>
        <p:nvSpPr>
          <p:cNvPr id="508" name="Google Shape;508;p38"/>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509" name="Google Shape;509;p38"/>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grpSp>
        <p:nvGrpSpPr>
          <p:cNvPr id="510" name="Google Shape;510;p38"/>
          <p:cNvGrpSpPr/>
          <p:nvPr/>
        </p:nvGrpSpPr>
        <p:grpSpPr>
          <a:xfrm>
            <a:off x="-3" y="1061244"/>
            <a:ext cx="18287997" cy="1450464"/>
            <a:chOff x="63500" y="63500"/>
            <a:chExt cx="18288000" cy="1450467"/>
          </a:xfrm>
        </p:grpSpPr>
        <p:sp>
          <p:nvSpPr>
            <p:cNvPr id="511" name="Google Shape;511;p38"/>
            <p:cNvSpPr/>
            <p:nvPr/>
          </p:nvSpPr>
          <p:spPr>
            <a:xfrm>
              <a:off x="16602329" y="73025"/>
              <a:ext cx="1438146" cy="1438275"/>
            </a:xfrm>
            <a:custGeom>
              <a:rect b="b" l="l" r="r" t="t"/>
              <a:pathLst>
                <a:path extrusionOk="0" h="1438275" w="1438146">
                  <a:moveTo>
                    <a:pt x="683259" y="0"/>
                  </a:moveTo>
                  <a:lnTo>
                    <a:pt x="683259" y="551942"/>
                  </a:lnTo>
                  <a:lnTo>
                    <a:pt x="450469" y="51435"/>
                  </a:lnTo>
                  <a:lnTo>
                    <a:pt x="382906" y="82931"/>
                  </a:lnTo>
                  <a:lnTo>
                    <a:pt x="597790" y="545084"/>
                  </a:lnTo>
                  <a:lnTo>
                    <a:pt x="237364" y="184658"/>
                  </a:lnTo>
                  <a:lnTo>
                    <a:pt x="184659" y="237363"/>
                  </a:lnTo>
                  <a:lnTo>
                    <a:pt x="574929" y="627507"/>
                  </a:lnTo>
                  <a:lnTo>
                    <a:pt x="56516" y="438277"/>
                  </a:lnTo>
                  <a:lnTo>
                    <a:pt x="30989" y="508254"/>
                  </a:lnTo>
                  <a:lnTo>
                    <a:pt x="509778" y="683133"/>
                  </a:lnTo>
                  <a:lnTo>
                    <a:pt x="0" y="683133"/>
                  </a:lnTo>
                  <a:lnTo>
                    <a:pt x="0" y="757682"/>
                  </a:lnTo>
                  <a:lnTo>
                    <a:pt x="551942" y="757682"/>
                  </a:lnTo>
                  <a:lnTo>
                    <a:pt x="51561" y="990346"/>
                  </a:lnTo>
                  <a:lnTo>
                    <a:pt x="83057" y="1057910"/>
                  </a:lnTo>
                  <a:lnTo>
                    <a:pt x="545210" y="843026"/>
                  </a:lnTo>
                  <a:lnTo>
                    <a:pt x="184784" y="1203452"/>
                  </a:lnTo>
                  <a:lnTo>
                    <a:pt x="237490" y="1256157"/>
                  </a:lnTo>
                  <a:lnTo>
                    <a:pt x="627633" y="865886"/>
                  </a:lnTo>
                  <a:lnTo>
                    <a:pt x="438403" y="1384300"/>
                  </a:lnTo>
                  <a:lnTo>
                    <a:pt x="508380" y="1409827"/>
                  </a:lnTo>
                  <a:lnTo>
                    <a:pt x="683259" y="931037"/>
                  </a:lnTo>
                  <a:lnTo>
                    <a:pt x="683259" y="1438275"/>
                  </a:lnTo>
                  <a:lnTo>
                    <a:pt x="757808" y="1438275"/>
                  </a:lnTo>
                  <a:lnTo>
                    <a:pt x="757808" y="889127"/>
                  </a:lnTo>
                  <a:lnTo>
                    <a:pt x="990472" y="1389507"/>
                  </a:lnTo>
                  <a:lnTo>
                    <a:pt x="1058035" y="1358011"/>
                  </a:lnTo>
                  <a:lnTo>
                    <a:pt x="843150" y="895858"/>
                  </a:lnTo>
                  <a:lnTo>
                    <a:pt x="1203576" y="1256284"/>
                  </a:lnTo>
                  <a:lnTo>
                    <a:pt x="1256282" y="1203579"/>
                  </a:lnTo>
                  <a:lnTo>
                    <a:pt x="866011" y="813308"/>
                  </a:lnTo>
                  <a:lnTo>
                    <a:pt x="1384424" y="1002665"/>
                  </a:lnTo>
                  <a:lnTo>
                    <a:pt x="1409951" y="932688"/>
                  </a:lnTo>
                  <a:lnTo>
                    <a:pt x="931162" y="757809"/>
                  </a:lnTo>
                  <a:lnTo>
                    <a:pt x="1438147" y="757809"/>
                  </a:lnTo>
                  <a:lnTo>
                    <a:pt x="1438147" y="683260"/>
                  </a:lnTo>
                  <a:lnTo>
                    <a:pt x="888999" y="683260"/>
                  </a:lnTo>
                  <a:lnTo>
                    <a:pt x="1389379" y="450596"/>
                  </a:lnTo>
                  <a:lnTo>
                    <a:pt x="1357883" y="383032"/>
                  </a:lnTo>
                  <a:lnTo>
                    <a:pt x="895730" y="597916"/>
                  </a:lnTo>
                  <a:lnTo>
                    <a:pt x="1256156" y="237490"/>
                  </a:lnTo>
                  <a:lnTo>
                    <a:pt x="1203451" y="184785"/>
                  </a:lnTo>
                  <a:lnTo>
                    <a:pt x="813180" y="575056"/>
                  </a:lnTo>
                  <a:lnTo>
                    <a:pt x="1002538" y="56642"/>
                  </a:lnTo>
                  <a:lnTo>
                    <a:pt x="932560" y="31115"/>
                  </a:lnTo>
                  <a:lnTo>
                    <a:pt x="757681" y="509905"/>
                  </a:lnTo>
                  <a:lnTo>
                    <a:pt x="757681" y="0"/>
                  </a:lnTo>
                  <a:close/>
                </a:path>
              </a:pathLst>
            </a:custGeom>
            <a:solidFill>
              <a:srgbClr val="67057C"/>
            </a:solidFill>
            <a:ln>
              <a:noFill/>
            </a:ln>
          </p:spPr>
        </p:sp>
        <p:sp>
          <p:nvSpPr>
            <p:cNvPr id="512" name="Google Shape;512;p38"/>
            <p:cNvSpPr/>
            <p:nvPr/>
          </p:nvSpPr>
          <p:spPr>
            <a:xfrm>
              <a:off x="63500" y="63500"/>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513" name="Google Shape;513;p38"/>
            <p:cNvSpPr/>
            <p:nvPr/>
          </p:nvSpPr>
          <p:spPr>
            <a:xfrm>
              <a:off x="16602329" y="73025"/>
              <a:ext cx="1440942" cy="1440942"/>
            </a:xfrm>
            <a:custGeom>
              <a:rect b="b" l="l" r="r" t="t"/>
              <a:pathLst>
                <a:path extrusionOk="0" h="1440942" w="1440942">
                  <a:moveTo>
                    <a:pt x="0" y="1440942"/>
                  </a:moveTo>
                  <a:lnTo>
                    <a:pt x="1440942" y="1440942"/>
                  </a:lnTo>
                  <a:lnTo>
                    <a:pt x="1440942" y="0"/>
                  </a:lnTo>
                  <a:lnTo>
                    <a:pt x="0" y="0"/>
                  </a:lnTo>
                  <a:close/>
                </a:path>
              </a:pathLst>
            </a:custGeom>
            <a:solidFill>
              <a:srgbClr val="000000">
                <a:alpha val="0"/>
              </a:srgbClr>
            </a:solidFill>
            <a:ln>
              <a:noFill/>
            </a:ln>
          </p:spPr>
        </p:sp>
      </p:grpSp>
      <p:sp>
        <p:nvSpPr>
          <p:cNvPr id="514" name="Google Shape;514;p38"/>
          <p:cNvSpPr txBox="1"/>
          <p:nvPr/>
        </p:nvSpPr>
        <p:spPr>
          <a:xfrm>
            <a:off x="1642675" y="4170625"/>
            <a:ext cx="16040400" cy="1539000"/>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Clr>
                <a:srgbClr val="000000"/>
              </a:buClr>
              <a:buSzPts val="9999"/>
              <a:buFont typeface="Arial"/>
              <a:buNone/>
            </a:pPr>
            <a:r>
              <a:rPr b="0" i="0" lang="en-US" sz="9999" u="none" cap="none" strike="noStrike">
                <a:solidFill>
                  <a:srgbClr val="000000"/>
                </a:solidFill>
                <a:latin typeface="Arial"/>
                <a:ea typeface="Arial"/>
                <a:cs typeface="Arial"/>
                <a:sym typeface="Arial"/>
              </a:rPr>
              <a:t>3. </a:t>
            </a:r>
            <a:r>
              <a:rPr b="1" i="0" lang="en-US" sz="9999" u="none" cap="none" strike="noStrike">
                <a:solidFill>
                  <a:srgbClr val="000000"/>
                </a:solidFill>
                <a:latin typeface="Arial"/>
                <a:ea typeface="Arial"/>
                <a:cs typeface="Arial"/>
                <a:sym typeface="Arial"/>
              </a:rPr>
              <a:t>DESPUÉS DE GRABAR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18" name="Shape 518"/>
        <p:cNvGrpSpPr/>
        <p:nvPr/>
      </p:nvGrpSpPr>
      <p:grpSpPr>
        <a:xfrm>
          <a:off x="0" y="0"/>
          <a:ext cx="0" cy="0"/>
          <a:chOff x="0" y="0"/>
          <a:chExt cx="0" cy="0"/>
        </a:xfrm>
      </p:grpSpPr>
      <p:sp>
        <p:nvSpPr>
          <p:cNvPr id="519" name="Google Shape;519;p39"/>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520" name="Google Shape;520;p39"/>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521" name="Google Shape;521;p39"/>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522" name="Google Shape;522;p39"/>
          <p:cNvSpPr txBox="1"/>
          <p:nvPr/>
        </p:nvSpPr>
        <p:spPr>
          <a:xfrm>
            <a:off x="387350" y="1591600"/>
            <a:ext cx="166896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¿Qué hacer cuando compartiste contenido falso y te diste cuenta tarde?</a:t>
            </a:r>
            <a:endParaRPr b="0" i="0" sz="1400" u="none" cap="none" strike="noStrike">
              <a:solidFill>
                <a:srgbClr val="000000"/>
              </a:solidFill>
              <a:latin typeface="Arial"/>
              <a:ea typeface="Arial"/>
              <a:cs typeface="Arial"/>
              <a:sym typeface="Arial"/>
            </a:endParaRPr>
          </a:p>
        </p:txBody>
      </p:sp>
      <p:sp>
        <p:nvSpPr>
          <p:cNvPr id="523" name="Google Shape;523;p39"/>
          <p:cNvSpPr txBox="1"/>
          <p:nvPr/>
        </p:nvSpPr>
        <p:spPr>
          <a:xfrm>
            <a:off x="387353" y="3620500"/>
            <a:ext cx="15983100" cy="2493300"/>
          </a:xfrm>
          <a:prstGeom prst="rect">
            <a:avLst/>
          </a:prstGeom>
          <a:noFill/>
          <a:ln>
            <a:noFill/>
          </a:ln>
        </p:spPr>
        <p:txBody>
          <a:bodyPr anchorCtr="0" anchor="t" bIns="0" lIns="0" spcFirstLastPara="1" rIns="0" wrap="square" tIns="0">
            <a:spAutoFit/>
          </a:bodyPr>
          <a:lstStyle/>
          <a:p>
            <a:pPr indent="0" lvl="0" marL="0" marR="0" rtl="0" algn="just">
              <a:lnSpc>
                <a:spcPct val="116699"/>
              </a:lnSpc>
              <a:spcBef>
                <a:spcPts val="0"/>
              </a:spcBef>
              <a:spcAft>
                <a:spcPts val="0"/>
              </a:spcAft>
              <a:buClr>
                <a:srgbClr val="000000"/>
              </a:buClr>
              <a:buSzPts val="3599"/>
              <a:buFont typeface="Arial"/>
              <a:buNone/>
            </a:pPr>
            <a:r>
              <a:rPr b="0" i="0" lang="en-US" sz="3599" u="none" cap="none" strike="noStrike">
                <a:solidFill>
                  <a:srgbClr val="000000"/>
                </a:solidFill>
                <a:latin typeface="Arial"/>
                <a:ea typeface="Arial"/>
                <a:cs typeface="Arial"/>
                <a:sym typeface="Arial"/>
              </a:rPr>
              <a:t>Todos nos equivocamos. Los periodistas, los académicos, los políticos y hasta los maestros. Y sin querer, es posible que propaguemos desinformaciones sin saberlo. No se trata de no equivocarse, sino de saber qué hacer cuando eso pasa y ser transparente con nuestros seguidores y comunidad.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27" name="Shape 527"/>
        <p:cNvGrpSpPr/>
        <p:nvPr/>
      </p:nvGrpSpPr>
      <p:grpSpPr>
        <a:xfrm>
          <a:off x="0" y="0"/>
          <a:ext cx="0" cy="0"/>
          <a:chOff x="0" y="0"/>
          <a:chExt cx="0" cy="0"/>
        </a:xfrm>
      </p:grpSpPr>
      <p:sp>
        <p:nvSpPr>
          <p:cNvPr id="528" name="Google Shape;528;p40"/>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529" name="Google Shape;529;p40"/>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530" name="Google Shape;530;p40"/>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531" name="Google Shape;531;p40"/>
          <p:cNvSpPr txBox="1"/>
          <p:nvPr/>
        </p:nvSpPr>
        <p:spPr>
          <a:xfrm>
            <a:off x="155426" y="1622300"/>
            <a:ext cx="6729000" cy="5541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Algunos tips si te sucede: </a:t>
            </a:r>
            <a:endParaRPr b="0" i="0" sz="1400" u="none" cap="none" strike="noStrike">
              <a:solidFill>
                <a:srgbClr val="000000"/>
              </a:solidFill>
              <a:latin typeface="Arial"/>
              <a:ea typeface="Arial"/>
              <a:cs typeface="Arial"/>
              <a:sym typeface="Arial"/>
            </a:endParaRPr>
          </a:p>
        </p:txBody>
      </p:sp>
      <p:sp>
        <p:nvSpPr>
          <p:cNvPr id="532" name="Google Shape;532;p40"/>
          <p:cNvSpPr txBox="1"/>
          <p:nvPr/>
        </p:nvSpPr>
        <p:spPr>
          <a:xfrm>
            <a:off x="460599" y="2526650"/>
            <a:ext cx="16901400" cy="7239300"/>
          </a:xfrm>
          <a:prstGeom prst="rect">
            <a:avLst/>
          </a:prstGeom>
          <a:noFill/>
          <a:ln>
            <a:noFill/>
          </a:ln>
        </p:spPr>
        <p:txBody>
          <a:bodyPr anchorCtr="0" anchor="t" bIns="0" lIns="0" spcFirstLastPara="1" rIns="0" wrap="square" tIns="0">
            <a:spAutoFit/>
          </a:bodyPr>
          <a:lstStyle/>
          <a:p>
            <a:pPr indent="-375839" lvl="1" marL="777078"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Borra el contenido y aclara que lo eliminaste porque era falso (puede ser mediante una historia, por ejemplo). </a:t>
            </a:r>
            <a:endParaRPr b="0" i="0" sz="1200" u="none" cap="none" strike="noStrike">
              <a:solidFill>
                <a:srgbClr val="000000"/>
              </a:solidFill>
              <a:latin typeface="Arial"/>
              <a:ea typeface="Arial"/>
              <a:cs typeface="Arial"/>
              <a:sym typeface="Arial"/>
            </a:endParaRPr>
          </a:p>
          <a:p>
            <a:pPr indent="0" lvl="0" marL="0" marR="0" rtl="0" algn="just">
              <a:lnSpc>
                <a:spcPct val="116699"/>
              </a:lnSpc>
              <a:spcBef>
                <a:spcPts val="0"/>
              </a:spcBef>
              <a:spcAft>
                <a:spcPts val="0"/>
              </a:spcAft>
              <a:buClr>
                <a:srgbClr val="000000"/>
              </a:buClr>
              <a:buSzPts val="3399"/>
              <a:buFont typeface="Arial"/>
              <a:buNone/>
            </a:pPr>
            <a:r>
              <a:t/>
            </a:r>
            <a:endParaRPr b="0" i="0" sz="3399" u="none" cap="none" strike="noStrike">
              <a:solidFill>
                <a:srgbClr val="000000"/>
              </a:solidFill>
              <a:latin typeface="Arial"/>
              <a:ea typeface="Arial"/>
              <a:cs typeface="Arial"/>
              <a:sym typeface="Arial"/>
            </a:endParaRPr>
          </a:p>
          <a:p>
            <a:pPr indent="-375839" lvl="1" marL="777078"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No es recomendable simplemente añadir un comentario al video o el tuit, o modificar el copy, porque al dejar visible el video con contenido falso, sigues difundiéndolo. No todo el mundo lee los comentarios o el mensaje de un post. </a:t>
            </a:r>
            <a:endParaRPr b="0" i="0" sz="1200" u="none" cap="none" strike="noStrike">
              <a:solidFill>
                <a:srgbClr val="000000"/>
              </a:solidFill>
              <a:latin typeface="Arial"/>
              <a:ea typeface="Arial"/>
              <a:cs typeface="Arial"/>
              <a:sym typeface="Arial"/>
            </a:endParaRPr>
          </a:p>
          <a:p>
            <a:pPr indent="0" lvl="0" marL="0" marR="0" rtl="0" algn="just">
              <a:lnSpc>
                <a:spcPct val="116699"/>
              </a:lnSpc>
              <a:spcBef>
                <a:spcPts val="0"/>
              </a:spcBef>
              <a:spcAft>
                <a:spcPts val="0"/>
              </a:spcAft>
              <a:buClr>
                <a:srgbClr val="000000"/>
              </a:buClr>
              <a:buSzPts val="3399"/>
              <a:buFont typeface="Arial"/>
              <a:buNone/>
            </a:pPr>
            <a:r>
              <a:t/>
            </a:r>
            <a:endParaRPr b="0" i="0" sz="3399" u="none" cap="none" strike="noStrike">
              <a:solidFill>
                <a:srgbClr val="000000"/>
              </a:solidFill>
              <a:latin typeface="Arial"/>
              <a:ea typeface="Arial"/>
              <a:cs typeface="Arial"/>
              <a:sym typeface="Arial"/>
            </a:endParaRPr>
          </a:p>
          <a:p>
            <a:pPr indent="-375839" lvl="1" marL="777078"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Tampoco es recomendable hacer otro video diciendo que ese video es falso sin borrar el anterior, porque sigues ayudando a su difusión. </a:t>
            </a:r>
            <a:endParaRPr b="0" i="0" sz="1200" u="none" cap="none" strike="noStrike">
              <a:solidFill>
                <a:srgbClr val="000000"/>
              </a:solidFill>
              <a:latin typeface="Arial"/>
              <a:ea typeface="Arial"/>
              <a:cs typeface="Arial"/>
              <a:sym typeface="Arial"/>
            </a:endParaRPr>
          </a:p>
          <a:p>
            <a:pPr indent="0" lvl="0" marL="0" marR="0" rtl="0" algn="just">
              <a:lnSpc>
                <a:spcPct val="116699"/>
              </a:lnSpc>
              <a:spcBef>
                <a:spcPts val="0"/>
              </a:spcBef>
              <a:spcAft>
                <a:spcPts val="0"/>
              </a:spcAft>
              <a:buClr>
                <a:srgbClr val="000000"/>
              </a:buClr>
              <a:buSzPts val="3399"/>
              <a:buFont typeface="Arial"/>
              <a:buNone/>
            </a:pPr>
            <a:r>
              <a:t/>
            </a:r>
            <a:endParaRPr b="0" i="0" sz="3399" u="none" cap="none" strike="noStrike">
              <a:solidFill>
                <a:srgbClr val="000000"/>
              </a:solidFill>
              <a:latin typeface="Arial"/>
              <a:ea typeface="Arial"/>
              <a:cs typeface="Arial"/>
              <a:sym typeface="Arial"/>
            </a:endParaRPr>
          </a:p>
          <a:p>
            <a:pPr indent="-375839" lvl="1" marL="777078" marR="0" rtl="0" algn="just">
              <a:lnSpc>
                <a:spcPct val="116699"/>
              </a:lnSpc>
              <a:spcBef>
                <a:spcPts val="0"/>
              </a:spcBef>
              <a:spcAft>
                <a:spcPts val="0"/>
              </a:spcAft>
              <a:buClr>
                <a:srgbClr val="000000"/>
              </a:buClr>
              <a:buSzPts val="3399"/>
              <a:buFont typeface="Arial"/>
              <a:buChar char="•"/>
            </a:pPr>
            <a:r>
              <a:rPr b="0" i="0" lang="en-US" sz="3399" u="none" cap="none" strike="noStrike">
                <a:solidFill>
                  <a:srgbClr val="000000"/>
                </a:solidFill>
                <a:latin typeface="Arial"/>
                <a:ea typeface="Arial"/>
                <a:cs typeface="Arial"/>
                <a:sym typeface="Arial"/>
              </a:rPr>
              <a:t>Tampoco es buena idea señalar el origen del contenido falso. Si puedes evitar que se conozca el usuario que lo compartió originalmente, mejor.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36" name="Shape 536"/>
        <p:cNvGrpSpPr/>
        <p:nvPr/>
      </p:nvGrpSpPr>
      <p:grpSpPr>
        <a:xfrm>
          <a:off x="0" y="0"/>
          <a:ext cx="0" cy="0"/>
          <a:chOff x="0" y="0"/>
          <a:chExt cx="0" cy="0"/>
        </a:xfrm>
      </p:grpSpPr>
      <p:sp>
        <p:nvSpPr>
          <p:cNvPr id="537" name="Google Shape;537;p41"/>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538" name="Google Shape;538;p41"/>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539" name="Google Shape;539;p41"/>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540" name="Google Shape;540;p41"/>
          <p:cNvSpPr txBox="1"/>
          <p:nvPr/>
        </p:nvSpPr>
        <p:spPr>
          <a:xfrm>
            <a:off x="155419" y="1622298"/>
            <a:ext cx="5661900" cy="2745000"/>
          </a:xfrm>
          <a:prstGeom prst="rect">
            <a:avLst/>
          </a:prstGeom>
          <a:noFill/>
          <a:ln>
            <a:noFill/>
          </a:ln>
        </p:spPr>
        <p:txBody>
          <a:bodyPr anchorCtr="0" anchor="t" bIns="0" lIns="0" spcFirstLastPara="1" rIns="0" wrap="square" tIns="0">
            <a:spAutoFit/>
          </a:bodyPr>
          <a:lstStyle/>
          <a:p>
            <a:pPr indent="0" lvl="0" marL="0" marR="0" rtl="0" algn="l">
              <a:lnSpc>
                <a:spcPct val="116699"/>
              </a:lnSpc>
              <a:spcBef>
                <a:spcPts val="0"/>
              </a:spcBef>
              <a:spcAft>
                <a:spcPts val="0"/>
              </a:spcAft>
              <a:buClr>
                <a:srgbClr val="000000"/>
              </a:buClr>
              <a:buSzPts val="3599"/>
              <a:buFont typeface="Arial"/>
              <a:buNone/>
            </a:pPr>
            <a:r>
              <a:rPr b="1" i="0" lang="en-US" sz="3599" u="none" cap="none" strike="noStrike">
                <a:solidFill>
                  <a:srgbClr val="000000"/>
                </a:solidFill>
                <a:latin typeface="Arial"/>
                <a:ea typeface="Arial"/>
                <a:cs typeface="Arial"/>
                <a:sym typeface="Arial"/>
              </a:rPr>
              <a:t>Ejemplo de </a:t>
            </a:r>
            <a:r>
              <a:rPr b="1" i="0" lang="en-US" sz="3599" u="none" cap="none" strike="noStrike">
                <a:solidFill>
                  <a:srgbClr val="000000"/>
                </a:solidFill>
                <a:latin typeface="Arial"/>
                <a:ea typeface="Arial"/>
                <a:cs typeface="Arial"/>
                <a:sym typeface="Arial"/>
              </a:rPr>
              <a:t>corrección</a:t>
            </a:r>
            <a:r>
              <a:rPr b="1" i="0" lang="en-US" sz="3599"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3599"/>
              <a:buFont typeface="Arial"/>
              <a:buNone/>
            </a:pPr>
            <a:r>
              <a:t/>
            </a:r>
            <a:endParaRPr b="1" i="0" sz="3599"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3599"/>
              <a:buFont typeface="Arial"/>
              <a:buNone/>
            </a:pPr>
            <a:r>
              <a:t/>
            </a:r>
            <a:endParaRPr b="1" i="0" sz="3599"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6699"/>
              </a:lnSpc>
              <a:spcBef>
                <a:spcPts val="0"/>
              </a:spcBef>
              <a:spcAft>
                <a:spcPts val="0"/>
              </a:spcAft>
              <a:buClr>
                <a:srgbClr val="000000"/>
              </a:buClr>
              <a:buSzPts val="3599"/>
              <a:buFont typeface="Arial"/>
              <a:buNone/>
            </a:pPr>
            <a:r>
              <a:t/>
            </a:r>
            <a:endParaRPr b="1" i="0" sz="3599" u="none" cap="none" strike="noStrike">
              <a:solidFill>
                <a:srgbClr val="000000"/>
              </a:solidFill>
              <a:latin typeface="Arial"/>
              <a:ea typeface="Arial"/>
              <a:cs typeface="Arial"/>
              <a:sym typeface="Arial"/>
            </a:endParaRPr>
          </a:p>
        </p:txBody>
      </p:sp>
      <p:pic>
        <p:nvPicPr>
          <p:cNvPr id="541" name="Google Shape;541;p41" title="Screenshot 2026-02-17 at 4.40.21 PM.png"/>
          <p:cNvPicPr preferRelativeResize="0"/>
          <p:nvPr/>
        </p:nvPicPr>
        <p:blipFill rotWithShape="1">
          <a:blip r:embed="rId4">
            <a:alphaModFix/>
          </a:blip>
          <a:srcRect b="0" l="0" r="0" t="0"/>
          <a:stretch/>
        </p:blipFill>
        <p:spPr>
          <a:xfrm>
            <a:off x="11043500" y="1759425"/>
            <a:ext cx="6966301" cy="7097049"/>
          </a:xfrm>
          <a:prstGeom prst="rect">
            <a:avLst/>
          </a:prstGeom>
          <a:noFill/>
          <a:ln>
            <a:noFill/>
          </a:ln>
        </p:spPr>
      </p:pic>
      <p:pic>
        <p:nvPicPr>
          <p:cNvPr id="542" name="Google Shape;542;p41"/>
          <p:cNvPicPr preferRelativeResize="0"/>
          <p:nvPr/>
        </p:nvPicPr>
        <p:blipFill rotWithShape="1">
          <a:blip r:embed="rId5">
            <a:alphaModFix/>
          </a:blip>
          <a:srcRect b="0" l="0" r="0" t="0"/>
          <a:stretch/>
        </p:blipFill>
        <p:spPr>
          <a:xfrm>
            <a:off x="296163" y="3197125"/>
            <a:ext cx="10306175" cy="35617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46" name="Shape 546"/>
        <p:cNvGrpSpPr/>
        <p:nvPr/>
      </p:nvGrpSpPr>
      <p:grpSpPr>
        <a:xfrm>
          <a:off x="0" y="0"/>
          <a:ext cx="0" cy="0"/>
          <a:chOff x="0" y="0"/>
          <a:chExt cx="0" cy="0"/>
        </a:xfrm>
      </p:grpSpPr>
      <p:sp>
        <p:nvSpPr>
          <p:cNvPr id="547" name="Google Shape;547;p42"/>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548" name="Google Shape;548;p42"/>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549" name="Google Shape;549;p42"/>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550" name="Google Shape;550;p42"/>
          <p:cNvSpPr txBox="1"/>
          <p:nvPr/>
        </p:nvSpPr>
        <p:spPr>
          <a:xfrm>
            <a:off x="400372" y="1391593"/>
            <a:ext cx="17121359" cy="695972"/>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Clr>
                <a:srgbClr val="000000"/>
              </a:buClr>
              <a:buSzPts val="4099"/>
              <a:buFont typeface="Arial"/>
              <a:buNone/>
            </a:pPr>
            <a:r>
              <a:rPr b="1" i="0" lang="en-US" sz="4099" u="none" cap="none" strike="noStrike">
                <a:solidFill>
                  <a:srgbClr val="000000"/>
                </a:solidFill>
                <a:latin typeface="Arial"/>
                <a:ea typeface="Arial"/>
                <a:cs typeface="Arial"/>
                <a:sym typeface="Arial"/>
              </a:rPr>
              <a:t>COMUNICAR CON RESPONSABILIDAD ES PARTE DE TU ÉXITO</a:t>
            </a:r>
            <a:endParaRPr b="0" i="0" sz="1400" u="none" cap="none" strike="noStrike">
              <a:solidFill>
                <a:srgbClr val="000000"/>
              </a:solidFill>
              <a:latin typeface="Arial"/>
              <a:ea typeface="Arial"/>
              <a:cs typeface="Arial"/>
              <a:sym typeface="Arial"/>
            </a:endParaRPr>
          </a:p>
        </p:txBody>
      </p:sp>
      <p:sp>
        <p:nvSpPr>
          <p:cNvPr id="551" name="Google Shape;551;p42"/>
          <p:cNvSpPr txBox="1"/>
          <p:nvPr/>
        </p:nvSpPr>
        <p:spPr>
          <a:xfrm>
            <a:off x="1028700" y="2479824"/>
            <a:ext cx="14065996" cy="3747184"/>
          </a:xfrm>
          <a:prstGeom prst="rect">
            <a:avLst/>
          </a:prstGeom>
          <a:noFill/>
          <a:ln>
            <a:noFill/>
          </a:ln>
        </p:spPr>
        <p:txBody>
          <a:bodyPr anchorCtr="0" anchor="t" bIns="0" lIns="0" spcFirstLastPara="1" rIns="0" wrap="square" tIns="0">
            <a:spAutoFit/>
          </a:bodyPr>
          <a:lstStyle/>
          <a:p>
            <a:pPr indent="-344742" lvl="1" marL="689483" marR="0" rtl="0" algn="just">
              <a:lnSpc>
                <a:spcPct val="116692"/>
              </a:lnSpc>
              <a:spcBef>
                <a:spcPts val="0"/>
              </a:spcBef>
              <a:spcAft>
                <a:spcPts val="0"/>
              </a:spcAft>
              <a:buClr>
                <a:srgbClr val="000000"/>
              </a:buClr>
              <a:buSzPts val="3193"/>
              <a:buFont typeface="Arial"/>
              <a:buChar char="•"/>
            </a:pPr>
            <a:r>
              <a:rPr b="0" i="0" lang="en-US" sz="3193" u="none" cap="none" strike="noStrike">
                <a:solidFill>
                  <a:srgbClr val="000000"/>
                </a:solidFill>
                <a:latin typeface="Arial"/>
                <a:ea typeface="Arial"/>
                <a:cs typeface="Arial"/>
                <a:sym typeface="Arial"/>
              </a:rPr>
              <a:t>Siendo creador de contenido, tu voz tiene peso y tu comunidad cree en tí. Así que es importante ser responsable a la hora de comunicar, porque tu audiencia te escucha. </a:t>
            </a:r>
            <a:endParaRPr b="0" i="0" sz="1400" u="none" cap="none" strike="noStrike">
              <a:solidFill>
                <a:srgbClr val="000000"/>
              </a:solidFill>
              <a:latin typeface="Arial"/>
              <a:ea typeface="Arial"/>
              <a:cs typeface="Arial"/>
              <a:sym typeface="Arial"/>
            </a:endParaRPr>
          </a:p>
          <a:p>
            <a:pPr indent="0" lvl="0" marL="0" marR="0" rtl="0" algn="just">
              <a:lnSpc>
                <a:spcPct val="116692"/>
              </a:lnSpc>
              <a:spcBef>
                <a:spcPts val="0"/>
              </a:spcBef>
              <a:spcAft>
                <a:spcPts val="0"/>
              </a:spcAft>
              <a:buClr>
                <a:srgbClr val="000000"/>
              </a:buClr>
              <a:buSzPts val="3193"/>
              <a:buFont typeface="Arial"/>
              <a:buNone/>
            </a:pPr>
            <a:r>
              <a:t/>
            </a:r>
            <a:endParaRPr b="0" i="0" sz="3193" u="none" cap="none" strike="noStrike">
              <a:solidFill>
                <a:srgbClr val="000000"/>
              </a:solidFill>
              <a:latin typeface="Arial"/>
              <a:ea typeface="Arial"/>
              <a:cs typeface="Arial"/>
              <a:sym typeface="Arial"/>
            </a:endParaRPr>
          </a:p>
          <a:p>
            <a:pPr indent="-344741" lvl="1" marL="689482" marR="0" rtl="0" algn="just">
              <a:lnSpc>
                <a:spcPct val="116692"/>
              </a:lnSpc>
              <a:spcBef>
                <a:spcPts val="0"/>
              </a:spcBef>
              <a:spcAft>
                <a:spcPts val="0"/>
              </a:spcAft>
              <a:buClr>
                <a:srgbClr val="000000"/>
              </a:buClr>
              <a:buSzPts val="3193"/>
              <a:buFont typeface="Arial"/>
              <a:buChar char="•"/>
            </a:pPr>
            <a:r>
              <a:rPr b="0" i="0" lang="en-US" sz="3193" u="none" cap="none" strike="noStrike">
                <a:solidFill>
                  <a:srgbClr val="000000"/>
                </a:solidFill>
                <a:latin typeface="Arial"/>
                <a:ea typeface="Arial"/>
                <a:cs typeface="Arial"/>
                <a:sym typeface="Arial"/>
              </a:rPr>
              <a:t>Tienes derecho a opinar, pero también la oportunidad de informar responsablemente y sin engaños. Con estas recomendaciones, puedes seguir haciendo contenido auténtico, pero sin contribuir a que la desinformación se amplifique.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9F2"/>
        </a:solidFill>
      </p:bgPr>
    </p:bg>
    <p:spTree>
      <p:nvGrpSpPr>
        <p:cNvPr id="555" name="Shape 555"/>
        <p:cNvGrpSpPr/>
        <p:nvPr/>
      </p:nvGrpSpPr>
      <p:grpSpPr>
        <a:xfrm>
          <a:off x="0" y="0"/>
          <a:ext cx="0" cy="0"/>
          <a:chOff x="0" y="0"/>
          <a:chExt cx="0" cy="0"/>
        </a:xfrm>
      </p:grpSpPr>
      <p:sp>
        <p:nvSpPr>
          <p:cNvPr id="556" name="Google Shape;556;p43"/>
          <p:cNvSpPr/>
          <p:nvPr/>
        </p:nvSpPr>
        <p:spPr>
          <a:xfrm>
            <a:off x="1" y="1061247"/>
            <a:ext cx="18288000" cy="14351"/>
          </a:xfrm>
          <a:custGeom>
            <a:rect b="b" l="l" r="r" t="t"/>
            <a:pathLst>
              <a:path extrusionOk="0" h="14351" w="18288000">
                <a:moveTo>
                  <a:pt x="18288000" y="0"/>
                </a:moveTo>
                <a:lnTo>
                  <a:pt x="0" y="4826"/>
                </a:lnTo>
                <a:lnTo>
                  <a:pt x="0" y="14351"/>
                </a:lnTo>
                <a:lnTo>
                  <a:pt x="18288000" y="9525"/>
                </a:lnTo>
                <a:lnTo>
                  <a:pt x="18288000" y="0"/>
                </a:lnTo>
                <a:close/>
              </a:path>
            </a:pathLst>
          </a:custGeom>
          <a:solidFill>
            <a:srgbClr val="000000"/>
          </a:solidFill>
          <a:ln>
            <a:noFill/>
          </a:ln>
        </p:spPr>
      </p:sp>
      <p:sp>
        <p:nvSpPr>
          <p:cNvPr id="557" name="Google Shape;557;p43"/>
          <p:cNvSpPr/>
          <p:nvPr/>
        </p:nvSpPr>
        <p:spPr>
          <a:xfrm>
            <a:off x="155419" y="252584"/>
            <a:ext cx="3552825" cy="657225"/>
          </a:xfrm>
          <a:custGeom>
            <a:rect b="b" l="l" r="r" t="t"/>
            <a:pathLst>
              <a:path extrusionOk="0" h="657225" w="3552825">
                <a:moveTo>
                  <a:pt x="0" y="0"/>
                </a:moveTo>
                <a:lnTo>
                  <a:pt x="3552825" y="0"/>
                </a:lnTo>
                <a:lnTo>
                  <a:pt x="3552825" y="657225"/>
                </a:lnTo>
                <a:lnTo>
                  <a:pt x="0" y="657225"/>
                </a:lnTo>
                <a:lnTo>
                  <a:pt x="0" y="0"/>
                </a:lnTo>
                <a:close/>
              </a:path>
            </a:pathLst>
          </a:custGeom>
          <a:blipFill rotWithShape="1">
            <a:blip r:embed="rId3">
              <a:alphaModFix/>
            </a:blip>
            <a:stretch>
              <a:fillRect b="0" l="0" r="0" t="0"/>
            </a:stretch>
          </a:blipFill>
          <a:ln>
            <a:noFill/>
          </a:ln>
        </p:spPr>
      </p:sp>
      <p:sp>
        <p:nvSpPr>
          <p:cNvPr id="558" name="Google Shape;558;p43"/>
          <p:cNvSpPr/>
          <p:nvPr/>
        </p:nvSpPr>
        <p:spPr>
          <a:xfrm>
            <a:off x="2906782" y="4348324"/>
            <a:ext cx="1778422" cy="1289047"/>
          </a:xfrm>
          <a:custGeom>
            <a:rect b="b" l="l" r="r" t="t"/>
            <a:pathLst>
              <a:path extrusionOk="0" h="1289047" w="1778422">
                <a:moveTo>
                  <a:pt x="0" y="0"/>
                </a:moveTo>
                <a:lnTo>
                  <a:pt x="1778423" y="0"/>
                </a:lnTo>
                <a:lnTo>
                  <a:pt x="1778423" y="1289047"/>
                </a:lnTo>
                <a:lnTo>
                  <a:pt x="0" y="1289047"/>
                </a:lnTo>
                <a:lnTo>
                  <a:pt x="0" y="0"/>
                </a:lnTo>
                <a:close/>
              </a:path>
            </a:pathLst>
          </a:custGeom>
          <a:blipFill rotWithShape="1">
            <a:blip r:embed="rId4">
              <a:alphaModFix/>
            </a:blip>
            <a:stretch>
              <a:fillRect b="0" l="0" r="0" t="0"/>
            </a:stretch>
          </a:blipFill>
          <a:ln>
            <a:noFill/>
          </a:ln>
        </p:spPr>
      </p:sp>
      <p:sp>
        <p:nvSpPr>
          <p:cNvPr id="559" name="Google Shape;559;p43"/>
          <p:cNvSpPr/>
          <p:nvPr/>
        </p:nvSpPr>
        <p:spPr>
          <a:xfrm>
            <a:off x="5320208" y="4178608"/>
            <a:ext cx="1625946" cy="1625946"/>
          </a:xfrm>
          <a:custGeom>
            <a:rect b="b" l="l" r="r" t="t"/>
            <a:pathLst>
              <a:path extrusionOk="0" h="1625946" w="1625946">
                <a:moveTo>
                  <a:pt x="0" y="0"/>
                </a:moveTo>
                <a:lnTo>
                  <a:pt x="1625946" y="0"/>
                </a:lnTo>
                <a:lnTo>
                  <a:pt x="1625946" y="1625946"/>
                </a:lnTo>
                <a:lnTo>
                  <a:pt x="0" y="1625946"/>
                </a:lnTo>
                <a:lnTo>
                  <a:pt x="0" y="0"/>
                </a:lnTo>
                <a:close/>
              </a:path>
            </a:pathLst>
          </a:custGeom>
          <a:blipFill rotWithShape="1">
            <a:blip r:embed="rId5">
              <a:alphaModFix/>
            </a:blip>
            <a:stretch>
              <a:fillRect b="0" l="0" r="0" t="0"/>
            </a:stretch>
          </a:blipFill>
          <a:ln>
            <a:noFill/>
          </a:ln>
        </p:spPr>
      </p:sp>
      <p:sp>
        <p:nvSpPr>
          <p:cNvPr id="560" name="Google Shape;560;p43"/>
          <p:cNvSpPr/>
          <p:nvPr/>
        </p:nvSpPr>
        <p:spPr>
          <a:xfrm>
            <a:off x="7581910" y="4178608"/>
            <a:ext cx="1621203" cy="1569625"/>
          </a:xfrm>
          <a:custGeom>
            <a:rect b="b" l="l" r="r" t="t"/>
            <a:pathLst>
              <a:path extrusionOk="0" h="1569625" w="1621203">
                <a:moveTo>
                  <a:pt x="0" y="0"/>
                </a:moveTo>
                <a:lnTo>
                  <a:pt x="1621202" y="0"/>
                </a:lnTo>
                <a:lnTo>
                  <a:pt x="1621202" y="1569625"/>
                </a:lnTo>
                <a:lnTo>
                  <a:pt x="0" y="1569625"/>
                </a:lnTo>
                <a:lnTo>
                  <a:pt x="0" y="0"/>
                </a:lnTo>
                <a:close/>
              </a:path>
            </a:pathLst>
          </a:custGeom>
          <a:blipFill rotWithShape="1">
            <a:blip r:embed="rId6">
              <a:alphaModFix/>
            </a:blip>
            <a:stretch>
              <a:fillRect b="0" l="0" r="0" t="0"/>
            </a:stretch>
          </a:blipFill>
          <a:ln>
            <a:noFill/>
          </a:ln>
        </p:spPr>
      </p:sp>
      <p:sp>
        <p:nvSpPr>
          <p:cNvPr id="561" name="Google Shape;561;p43"/>
          <p:cNvSpPr/>
          <p:nvPr/>
        </p:nvSpPr>
        <p:spPr>
          <a:xfrm>
            <a:off x="9762001" y="4125020"/>
            <a:ext cx="1679572" cy="1679572"/>
          </a:xfrm>
          <a:custGeom>
            <a:rect b="b" l="l" r="r" t="t"/>
            <a:pathLst>
              <a:path extrusionOk="0" h="1679572" w="1679572">
                <a:moveTo>
                  <a:pt x="0" y="0"/>
                </a:moveTo>
                <a:lnTo>
                  <a:pt x="1679572" y="0"/>
                </a:lnTo>
                <a:lnTo>
                  <a:pt x="1679572" y="1679572"/>
                </a:lnTo>
                <a:lnTo>
                  <a:pt x="0" y="1679572"/>
                </a:lnTo>
                <a:lnTo>
                  <a:pt x="0" y="0"/>
                </a:lnTo>
                <a:close/>
              </a:path>
            </a:pathLst>
          </a:custGeom>
          <a:blipFill rotWithShape="1">
            <a:blip r:embed="rId7">
              <a:alphaModFix/>
            </a:blip>
            <a:stretch>
              <a:fillRect b="0" l="0" r="0" t="0"/>
            </a:stretch>
          </a:blipFill>
          <a:ln>
            <a:noFill/>
          </a:ln>
        </p:spPr>
      </p:sp>
      <p:sp>
        <p:nvSpPr>
          <p:cNvPr id="562" name="Google Shape;562;p43"/>
          <p:cNvSpPr/>
          <p:nvPr/>
        </p:nvSpPr>
        <p:spPr>
          <a:xfrm>
            <a:off x="11997595" y="4199906"/>
            <a:ext cx="1877444" cy="1604648"/>
          </a:xfrm>
          <a:custGeom>
            <a:rect b="b" l="l" r="r" t="t"/>
            <a:pathLst>
              <a:path extrusionOk="0" h="1604648" w="1877444">
                <a:moveTo>
                  <a:pt x="0" y="0"/>
                </a:moveTo>
                <a:lnTo>
                  <a:pt x="1877444" y="0"/>
                </a:lnTo>
                <a:lnTo>
                  <a:pt x="1877444" y="1604648"/>
                </a:lnTo>
                <a:lnTo>
                  <a:pt x="0" y="1604648"/>
                </a:lnTo>
                <a:lnTo>
                  <a:pt x="0" y="0"/>
                </a:lnTo>
                <a:close/>
              </a:path>
            </a:pathLst>
          </a:custGeom>
          <a:blipFill rotWithShape="1">
            <a:blip r:embed="rId8">
              <a:alphaModFix/>
            </a:blip>
            <a:stretch>
              <a:fillRect b="0" l="0" r="0" t="0"/>
            </a:stretch>
          </a:blipFill>
          <a:ln>
            <a:noFill/>
          </a:ln>
        </p:spPr>
      </p:sp>
      <p:sp>
        <p:nvSpPr>
          <p:cNvPr id="563" name="Google Shape;563;p43"/>
          <p:cNvSpPr/>
          <p:nvPr/>
        </p:nvSpPr>
        <p:spPr>
          <a:xfrm>
            <a:off x="0" y="1061247"/>
            <a:ext cx="18288000" cy="14224"/>
          </a:xfrm>
          <a:custGeom>
            <a:rect b="b" l="l" r="r" t="t"/>
            <a:pathLst>
              <a:path extrusionOk="0" h="14224" w="18288000">
                <a:moveTo>
                  <a:pt x="0" y="0"/>
                </a:moveTo>
                <a:lnTo>
                  <a:pt x="0" y="14224"/>
                </a:lnTo>
                <a:lnTo>
                  <a:pt x="18288000" y="14224"/>
                </a:lnTo>
                <a:lnTo>
                  <a:pt x="18288000" y="0"/>
                </a:lnTo>
                <a:close/>
              </a:path>
            </a:pathLst>
          </a:custGeom>
          <a:solidFill>
            <a:srgbClr val="000000">
              <a:alpha val="0"/>
            </a:srgbClr>
          </a:solidFill>
          <a:ln>
            <a:noFill/>
          </a:ln>
        </p:spPr>
      </p:sp>
      <p:sp>
        <p:nvSpPr>
          <p:cNvPr id="564" name="Google Shape;564;p43"/>
          <p:cNvSpPr/>
          <p:nvPr/>
        </p:nvSpPr>
        <p:spPr>
          <a:xfrm>
            <a:off x="14216082" y="4125020"/>
            <a:ext cx="1679572" cy="1679572"/>
          </a:xfrm>
          <a:custGeom>
            <a:rect b="b" l="l" r="r" t="t"/>
            <a:pathLst>
              <a:path extrusionOk="0" h="1679572" w="1679572">
                <a:moveTo>
                  <a:pt x="0" y="0"/>
                </a:moveTo>
                <a:lnTo>
                  <a:pt x="1679571" y="0"/>
                </a:lnTo>
                <a:lnTo>
                  <a:pt x="1679571" y="1679572"/>
                </a:lnTo>
                <a:lnTo>
                  <a:pt x="0" y="1679572"/>
                </a:lnTo>
                <a:lnTo>
                  <a:pt x="0" y="0"/>
                </a:lnTo>
                <a:close/>
              </a:path>
            </a:pathLst>
          </a:custGeom>
          <a:blipFill rotWithShape="1">
            <a:blip r:embed="rId9">
              <a:alphaModFix/>
            </a:blip>
            <a:stretch>
              <a:fillRect b="0" l="0" r="0" t="0"/>
            </a:stretch>
          </a:blipFill>
          <a:ln>
            <a:noFill/>
          </a:ln>
        </p:spPr>
      </p:sp>
      <p:sp>
        <p:nvSpPr>
          <p:cNvPr id="565" name="Google Shape;565;p43"/>
          <p:cNvSpPr txBox="1"/>
          <p:nvPr/>
        </p:nvSpPr>
        <p:spPr>
          <a:xfrm>
            <a:off x="5951477" y="1399346"/>
            <a:ext cx="6512738" cy="165043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9685"/>
              <a:buFont typeface="Arial"/>
              <a:buNone/>
            </a:pPr>
            <a:r>
              <a:rPr b="1" i="0" lang="en-US" sz="9685" u="none" cap="none" strike="noStrike">
                <a:solidFill>
                  <a:srgbClr val="000000"/>
                </a:solidFill>
                <a:latin typeface="Arial"/>
                <a:ea typeface="Arial"/>
                <a:cs typeface="Arial"/>
                <a:sym typeface="Arial"/>
              </a:rPr>
              <a:t>¡GRACIAS!</a:t>
            </a:r>
            <a:endParaRPr b="0" i="0" sz="1400" u="none" cap="none" strike="noStrike">
              <a:solidFill>
                <a:srgbClr val="000000"/>
              </a:solidFill>
              <a:latin typeface="Arial"/>
              <a:ea typeface="Arial"/>
              <a:cs typeface="Arial"/>
              <a:sym typeface="Arial"/>
            </a:endParaRPr>
          </a:p>
        </p:txBody>
      </p:sp>
      <p:sp>
        <p:nvSpPr>
          <p:cNvPr id="566" name="Google Shape;566;p43"/>
          <p:cNvSpPr txBox="1"/>
          <p:nvPr/>
        </p:nvSpPr>
        <p:spPr>
          <a:xfrm>
            <a:off x="6137900" y="6088975"/>
            <a:ext cx="7930800" cy="1220100"/>
          </a:xfrm>
          <a:prstGeom prst="rect">
            <a:avLst/>
          </a:prstGeom>
          <a:noFill/>
          <a:ln>
            <a:noFill/>
          </a:ln>
        </p:spPr>
        <p:txBody>
          <a:bodyPr anchorCtr="0" anchor="t" bIns="0" lIns="0" spcFirstLastPara="1" rIns="0" wrap="square" tIns="0">
            <a:spAutoFit/>
          </a:bodyPr>
          <a:lstStyle/>
          <a:p>
            <a:pPr indent="0" lvl="0" marL="0" marR="0" rtl="0" algn="l">
              <a:lnSpc>
                <a:spcPct val="140007"/>
              </a:lnSpc>
              <a:spcBef>
                <a:spcPts val="0"/>
              </a:spcBef>
              <a:spcAft>
                <a:spcPts val="0"/>
              </a:spcAft>
              <a:buClr>
                <a:srgbClr val="000000"/>
              </a:buClr>
              <a:buSzPts val="7926"/>
              <a:buFont typeface="Arial"/>
              <a:buNone/>
            </a:pPr>
            <a:r>
              <a:rPr b="0" i="0" lang="en-US" sz="7926" u="none" cap="none" strike="noStrike">
                <a:solidFill>
                  <a:srgbClr val="1D2024"/>
                </a:solidFill>
                <a:latin typeface="Arial"/>
                <a:ea typeface="Arial"/>
                <a:cs typeface="Arial"/>
                <a:sym typeface="Arial"/>
              </a:rPr>
              <a:t>@factchequeado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